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sap Condensed Bold" panose="020B0604020202020204" charset="0"/>
      <p:regular r:id="rId24"/>
    </p:embeddedFont>
    <p:embeddedFont>
      <p:font typeface="Calibri" panose="020F0502020204030204" pitchFamily="34" charset="0"/>
      <p:regular r:id="rId25"/>
      <p:bold r:id="rId26"/>
      <p:italic r:id="rId27"/>
      <p:boldItalic r:id="rId28"/>
    </p:embeddedFont>
    <p:embeddedFont>
      <p:font typeface="Century" panose="02040604050505020304" pitchFamily="18" charset="0"/>
      <p:regular r:id="rId29"/>
    </p:embeddedFont>
    <p:embeddedFont>
      <p:font typeface="Century Expanded" panose="020B0604020202020204" charset="0"/>
      <p:regular r:id="rId30"/>
    </p:embeddedFont>
    <p:embeddedFont>
      <p:font typeface="Century Expanded Bold" panose="020B0604020202020204" charset="0"/>
      <p:regular r:id="rId31"/>
    </p:embeddedFont>
    <p:embeddedFont>
      <p:font typeface="Poetsen" panose="020B0604020202020204" charset="0"/>
      <p:regular r:id="rId32"/>
    </p:embeddedFont>
    <p:embeddedFont>
      <p:font typeface="Poppins" panose="000005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127" autoAdjust="0"/>
  </p:normalViewPr>
  <p:slideViewPr>
    <p:cSldViewPr>
      <p:cViewPr varScale="1">
        <p:scale>
          <a:sx n="30" d="100"/>
          <a:sy n="30" d="100"/>
        </p:scale>
        <p:origin x="77" y="38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15561-565F-4E0E-BC88-71181F01731F}" type="datetimeFigureOut">
              <a:rPr lang="en-ID" smtClean="0"/>
              <a:t>13/08/2023</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072B8C-9F8C-4724-8D1D-54B1CA22C604}" type="slidenum">
              <a:rPr lang="en-ID" smtClean="0"/>
              <a:t>‹#›</a:t>
            </a:fld>
            <a:endParaRPr lang="en-ID"/>
          </a:p>
        </p:txBody>
      </p:sp>
    </p:spTree>
    <p:extLst>
      <p:ext uri="{BB962C8B-B14F-4D97-AF65-F5344CB8AC3E}">
        <p14:creationId xmlns:p14="http://schemas.microsoft.com/office/powerpoint/2010/main" val="1259945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data: 10999</a:t>
            </a:r>
          </a:p>
          <a:p>
            <a:r>
              <a:rPr lang="en-US" dirty="0"/>
              <a:t>Satisfied: 4360</a:t>
            </a:r>
          </a:p>
          <a:p>
            <a:r>
              <a:rPr lang="en-US" dirty="0"/>
              <a:t>Dissatisfied/Neutral : 6.639</a:t>
            </a:r>
            <a:endParaRPr lang="en-ID" dirty="0"/>
          </a:p>
        </p:txBody>
      </p:sp>
      <p:sp>
        <p:nvSpPr>
          <p:cNvPr id="4" name="Slide Number Placeholder 3"/>
          <p:cNvSpPr>
            <a:spLocks noGrp="1"/>
          </p:cNvSpPr>
          <p:nvPr>
            <p:ph type="sldNum" sz="quarter" idx="5"/>
          </p:nvPr>
        </p:nvSpPr>
        <p:spPr/>
        <p:txBody>
          <a:bodyPr/>
          <a:lstStyle/>
          <a:p>
            <a:fld id="{B5072B8C-9F8C-4724-8D1D-54B1CA22C604}" type="slidenum">
              <a:rPr lang="en-ID" smtClean="0"/>
              <a:t>8</a:t>
            </a:fld>
            <a:endParaRPr lang="en-ID"/>
          </a:p>
        </p:txBody>
      </p:sp>
    </p:spTree>
    <p:extLst>
      <p:ext uri="{BB962C8B-B14F-4D97-AF65-F5344CB8AC3E}">
        <p14:creationId xmlns:p14="http://schemas.microsoft.com/office/powerpoint/2010/main" val="22543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entury Expanded" panose="020B0604020202020204" charset="0"/>
              </a:rPr>
              <a:t>By Gender</a:t>
            </a:r>
          </a:p>
          <a:p>
            <a:r>
              <a:rPr lang="en-US" dirty="0">
                <a:latin typeface="Century Expanded" panose="020B0604020202020204" charset="0"/>
              </a:rPr>
              <a:t>Female</a:t>
            </a:r>
          </a:p>
          <a:p>
            <a:r>
              <a:rPr lang="en-US" dirty="0">
                <a:latin typeface="Century Expanded" panose="020B0604020202020204" charset="0"/>
              </a:rPr>
              <a:t>P : 2.191 (19,92%)</a:t>
            </a:r>
          </a:p>
          <a:p>
            <a:r>
              <a:rPr lang="en-US" dirty="0">
                <a:latin typeface="Century Expanded" panose="020B0604020202020204" charset="0"/>
              </a:rPr>
              <a:t>TP: 3.354 (30,49%)</a:t>
            </a:r>
          </a:p>
          <a:p>
            <a:r>
              <a:rPr lang="en-US" dirty="0">
                <a:latin typeface="Century Expanded" panose="020B0604020202020204" charset="0"/>
              </a:rPr>
              <a:t>Male</a:t>
            </a:r>
          </a:p>
          <a:p>
            <a:r>
              <a:rPr lang="en-US" dirty="0">
                <a:latin typeface="Century Expanded" panose="020B0604020202020204" charset="0"/>
              </a:rPr>
              <a:t>P: 2.169 (19,72%)</a:t>
            </a:r>
          </a:p>
          <a:p>
            <a:r>
              <a:rPr lang="en-US" dirty="0">
                <a:latin typeface="Century Expanded" panose="020B0604020202020204" charset="0"/>
              </a:rPr>
              <a:t>TP: 3.285 (29,87%)</a:t>
            </a:r>
            <a:endParaRPr lang="en-ID" b="0" dirty="0">
              <a:latin typeface="Century Expanded" panose="020B0604020202020204" charset="0"/>
            </a:endParaRPr>
          </a:p>
        </p:txBody>
      </p:sp>
      <p:sp>
        <p:nvSpPr>
          <p:cNvPr id="4" name="Slide Number Placeholder 3"/>
          <p:cNvSpPr>
            <a:spLocks noGrp="1"/>
          </p:cNvSpPr>
          <p:nvPr>
            <p:ph type="sldNum" sz="quarter" idx="5"/>
          </p:nvPr>
        </p:nvSpPr>
        <p:spPr/>
        <p:txBody>
          <a:bodyPr/>
          <a:lstStyle/>
          <a:p>
            <a:fld id="{B5072B8C-9F8C-4724-8D1D-54B1CA22C604}" type="slidenum">
              <a:rPr lang="en-ID" smtClean="0"/>
              <a:t>9</a:t>
            </a:fld>
            <a:endParaRPr lang="en-ID"/>
          </a:p>
        </p:txBody>
      </p:sp>
    </p:spTree>
    <p:extLst>
      <p:ext uri="{BB962C8B-B14F-4D97-AF65-F5344CB8AC3E}">
        <p14:creationId xmlns:p14="http://schemas.microsoft.com/office/powerpoint/2010/main" val="326219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Discount</a:t>
            </a:r>
          </a:p>
          <a:p>
            <a:r>
              <a:rPr lang="en-US" dirty="0"/>
              <a:t>Low</a:t>
            </a:r>
          </a:p>
          <a:p>
            <a:r>
              <a:rPr lang="en-US" dirty="0"/>
              <a:t>P : 984 (8,95%)</a:t>
            </a:r>
          </a:p>
          <a:p>
            <a:r>
              <a:rPr lang="en-US" dirty="0"/>
              <a:t>TP : 1.538 (13,98%)</a:t>
            </a:r>
          </a:p>
          <a:p>
            <a:r>
              <a:rPr lang="en-US" dirty="0"/>
              <a:t>Medium</a:t>
            </a:r>
          </a:p>
          <a:p>
            <a:r>
              <a:rPr lang="en-US" dirty="0"/>
              <a:t>P : 1.326 (12,06%)</a:t>
            </a:r>
          </a:p>
          <a:p>
            <a:r>
              <a:rPr lang="en-US" dirty="0"/>
              <a:t>TP : 1.998 (18,17)</a:t>
            </a:r>
          </a:p>
          <a:p>
            <a:r>
              <a:rPr lang="en-US" dirty="0"/>
              <a:t>High</a:t>
            </a:r>
          </a:p>
          <a:p>
            <a:r>
              <a:rPr lang="en-US" dirty="0"/>
              <a:t>P : 2.050 (18,64%)</a:t>
            </a:r>
          </a:p>
          <a:p>
            <a:r>
              <a:rPr lang="en-US" dirty="0"/>
              <a:t>TP : 3.103 (28,21%)</a:t>
            </a:r>
            <a:endParaRPr lang="en-US" b="0" dirty="0"/>
          </a:p>
        </p:txBody>
      </p:sp>
      <p:sp>
        <p:nvSpPr>
          <p:cNvPr id="4" name="Slide Number Placeholder 3"/>
          <p:cNvSpPr>
            <a:spLocks noGrp="1"/>
          </p:cNvSpPr>
          <p:nvPr>
            <p:ph type="sldNum" sz="quarter" idx="5"/>
          </p:nvPr>
        </p:nvSpPr>
        <p:spPr/>
        <p:txBody>
          <a:bodyPr/>
          <a:lstStyle/>
          <a:p>
            <a:fld id="{B5072B8C-9F8C-4724-8D1D-54B1CA22C604}" type="slidenum">
              <a:rPr lang="en-ID" smtClean="0"/>
              <a:t>10</a:t>
            </a:fld>
            <a:endParaRPr lang="en-ID"/>
          </a:p>
        </p:txBody>
      </p:sp>
    </p:spTree>
    <p:extLst>
      <p:ext uri="{BB962C8B-B14F-4D97-AF65-F5344CB8AC3E}">
        <p14:creationId xmlns:p14="http://schemas.microsoft.com/office/powerpoint/2010/main" val="2142529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b="0" i="0" dirty="0">
                <a:solidFill>
                  <a:srgbClr val="374151"/>
                </a:solidFill>
                <a:effectLst/>
                <a:latin typeface="Söhne"/>
              </a:rPr>
              <a:t>Relationship between Product Price and Discount: The graph shows that there is no clear pattern between the price of the product and the amount of discount given. That is, even if there is a large discount, the price of the product can be high or low, and vice versa.</a:t>
            </a:r>
          </a:p>
          <a:p>
            <a:pPr marL="228600" indent="-228600" algn="l">
              <a:buFont typeface="+mj-lt"/>
              <a:buAutoNum type="arabicPeriod"/>
            </a:pPr>
            <a:r>
              <a:rPr lang="en-US" b="0" i="0" dirty="0">
                <a:solidFill>
                  <a:srgbClr val="374151"/>
                </a:solidFill>
                <a:effectLst/>
                <a:latin typeface="Söhne"/>
              </a:rPr>
              <a:t>Products with Large Discounts and Consumer Satisfaction: It can be seen that products with large discounts (more than 7) often make consumers feel "mediocre" or "dissatisfied" 3103 times. This shows that large discounts do not necessarily make consumers feel happy or satisfied with the product.</a:t>
            </a:r>
            <a:endParaRPr lang="en-ID" b="0" dirty="0"/>
          </a:p>
        </p:txBody>
      </p:sp>
      <p:sp>
        <p:nvSpPr>
          <p:cNvPr id="4" name="Slide Number Placeholder 3"/>
          <p:cNvSpPr>
            <a:spLocks noGrp="1"/>
          </p:cNvSpPr>
          <p:nvPr>
            <p:ph type="sldNum" sz="quarter" idx="5"/>
          </p:nvPr>
        </p:nvSpPr>
        <p:spPr/>
        <p:txBody>
          <a:bodyPr/>
          <a:lstStyle/>
          <a:p>
            <a:fld id="{B5072B8C-9F8C-4724-8D1D-54B1CA22C604}" type="slidenum">
              <a:rPr lang="en-ID" smtClean="0"/>
              <a:t>11</a:t>
            </a:fld>
            <a:endParaRPr lang="en-ID"/>
          </a:p>
        </p:txBody>
      </p:sp>
    </p:spTree>
    <p:extLst>
      <p:ext uri="{BB962C8B-B14F-4D97-AF65-F5344CB8AC3E}">
        <p14:creationId xmlns:p14="http://schemas.microsoft.com/office/powerpoint/2010/main" val="4554987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Punctuality</a:t>
            </a:r>
          </a:p>
          <a:p>
            <a:r>
              <a:rPr lang="en-US" dirty="0"/>
              <a:t>Ontime</a:t>
            </a:r>
          </a:p>
          <a:p>
            <a:r>
              <a:rPr lang="en-US" dirty="0"/>
              <a:t>P: 1.740 (15,82%)</a:t>
            </a:r>
          </a:p>
          <a:p>
            <a:r>
              <a:rPr lang="en-US" dirty="0"/>
              <a:t>TP: 2.696 (24,51%)</a:t>
            </a:r>
          </a:p>
          <a:p>
            <a:r>
              <a:rPr lang="en-US" dirty="0"/>
              <a:t>Delayed</a:t>
            </a:r>
          </a:p>
          <a:p>
            <a:r>
              <a:rPr lang="en-US" dirty="0"/>
              <a:t>P:  2.620 (23,82%)</a:t>
            </a:r>
          </a:p>
          <a:p>
            <a:r>
              <a:rPr lang="en-US" dirty="0"/>
              <a:t>TP: 3.943 (35,85%)</a:t>
            </a:r>
            <a:endParaRPr lang="en-ID" b="0" dirty="0"/>
          </a:p>
        </p:txBody>
      </p:sp>
      <p:sp>
        <p:nvSpPr>
          <p:cNvPr id="4" name="Slide Number Placeholder 3"/>
          <p:cNvSpPr>
            <a:spLocks noGrp="1"/>
          </p:cNvSpPr>
          <p:nvPr>
            <p:ph type="sldNum" sz="quarter" idx="5"/>
          </p:nvPr>
        </p:nvSpPr>
        <p:spPr/>
        <p:txBody>
          <a:bodyPr/>
          <a:lstStyle/>
          <a:p>
            <a:fld id="{B5072B8C-9F8C-4724-8D1D-54B1CA22C604}" type="slidenum">
              <a:rPr lang="en-ID" smtClean="0"/>
              <a:t>12</a:t>
            </a:fld>
            <a:endParaRPr lang="en-ID"/>
          </a:p>
        </p:txBody>
      </p:sp>
    </p:spTree>
    <p:extLst>
      <p:ext uri="{BB962C8B-B14F-4D97-AF65-F5344CB8AC3E}">
        <p14:creationId xmlns:p14="http://schemas.microsoft.com/office/powerpoint/2010/main" val="331815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a:buFont typeface="+mj-lt"/>
              <a:buAutoNum type="arabicPeriod"/>
            </a:pPr>
            <a:r>
              <a:rPr lang="en-US" b="0" i="0" dirty="0">
                <a:solidFill>
                  <a:srgbClr val="374151"/>
                </a:solidFill>
                <a:effectLst/>
                <a:latin typeface="Söhne"/>
              </a:rPr>
              <a:t>There is no particular trend between discounts and product prices: From the observation, there is no clear pattern between the product price and the amount of discount given. That is, a large or small discount does not necessarily mean that the product price will be low or high, and vice versa.</a:t>
            </a:r>
          </a:p>
          <a:p>
            <a:pPr marL="228600" indent="-228600" algn="l">
              <a:buFont typeface="+mj-lt"/>
              <a:buAutoNum type="arabicPeriod"/>
            </a:pPr>
            <a:r>
              <a:rPr lang="en-US" b="0" i="0" dirty="0">
                <a:solidFill>
                  <a:srgbClr val="374151"/>
                </a:solidFill>
                <a:effectLst/>
                <a:latin typeface="Söhne"/>
              </a:rPr>
              <a:t>Shipping Priority for Products with Low or No Discount: When companies have limited resources or delivery capacity, they tend to prioritize deliveries for products with low or no discounts. This may be because products with high discounts require more resources or longer delivery times.</a:t>
            </a:r>
            <a:endParaRPr lang="en-ID" dirty="0"/>
          </a:p>
        </p:txBody>
      </p:sp>
      <p:sp>
        <p:nvSpPr>
          <p:cNvPr id="4" name="Slide Number Placeholder 3"/>
          <p:cNvSpPr>
            <a:spLocks noGrp="1"/>
          </p:cNvSpPr>
          <p:nvPr>
            <p:ph type="sldNum" sz="quarter" idx="5"/>
          </p:nvPr>
        </p:nvSpPr>
        <p:spPr/>
        <p:txBody>
          <a:bodyPr/>
          <a:lstStyle/>
          <a:p>
            <a:fld id="{B5072B8C-9F8C-4724-8D1D-54B1CA22C604}" type="slidenum">
              <a:rPr lang="en-ID" smtClean="0"/>
              <a:t>13</a:t>
            </a:fld>
            <a:endParaRPr lang="en-ID"/>
          </a:p>
        </p:txBody>
      </p:sp>
    </p:spTree>
    <p:extLst>
      <p:ext uri="{BB962C8B-B14F-4D97-AF65-F5344CB8AC3E}">
        <p14:creationId xmlns:p14="http://schemas.microsoft.com/office/powerpoint/2010/main" val="4272951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Warehouse</a:t>
            </a:r>
          </a:p>
          <a:p>
            <a:endParaRPr lang="en-US" dirty="0"/>
          </a:p>
          <a:p>
            <a:r>
              <a:rPr lang="en-US" b="1" dirty="0"/>
              <a:t>A</a:t>
            </a:r>
          </a:p>
          <a:p>
            <a:r>
              <a:rPr lang="en-US" b="0" dirty="0"/>
              <a:t>D: 1.075</a:t>
            </a:r>
          </a:p>
          <a:p>
            <a:r>
              <a:rPr lang="en-US" b="0" dirty="0"/>
              <a:t>O: 758</a:t>
            </a:r>
          </a:p>
          <a:p>
            <a:r>
              <a:rPr lang="en-US" b="1" dirty="0"/>
              <a:t>B</a:t>
            </a:r>
          </a:p>
          <a:p>
            <a:r>
              <a:rPr lang="en-US" b="0" dirty="0"/>
              <a:t>D: 1.104</a:t>
            </a:r>
          </a:p>
          <a:p>
            <a:r>
              <a:rPr lang="en-US" b="0" dirty="0"/>
              <a:t>O: 729</a:t>
            </a:r>
          </a:p>
          <a:p>
            <a:r>
              <a:rPr lang="en-US" b="1" dirty="0"/>
              <a:t>C</a:t>
            </a:r>
          </a:p>
          <a:p>
            <a:r>
              <a:rPr lang="en-US" b="0" dirty="0"/>
              <a:t>D: 1.094</a:t>
            </a:r>
          </a:p>
          <a:p>
            <a:r>
              <a:rPr lang="en-US" b="0" dirty="0"/>
              <a:t>O: 739</a:t>
            </a:r>
          </a:p>
          <a:p>
            <a:r>
              <a:rPr lang="en-US" b="1" dirty="0"/>
              <a:t>D</a:t>
            </a:r>
          </a:p>
          <a:p>
            <a:r>
              <a:rPr lang="en-US" b="0" dirty="0"/>
              <a:t>D: 1.096</a:t>
            </a:r>
          </a:p>
          <a:p>
            <a:r>
              <a:rPr lang="en-US" b="0" dirty="0"/>
              <a:t>O: 738</a:t>
            </a:r>
          </a:p>
          <a:p>
            <a:r>
              <a:rPr lang="en-US" b="1" dirty="0"/>
              <a:t>F</a:t>
            </a:r>
          </a:p>
          <a:p>
            <a:r>
              <a:rPr lang="en-US" b="0" dirty="0"/>
              <a:t>D: 2.194</a:t>
            </a:r>
          </a:p>
          <a:p>
            <a:r>
              <a:rPr lang="en-US" b="0" dirty="0"/>
              <a:t>O: 1.472</a:t>
            </a:r>
            <a:endParaRPr lang="en-ID" b="0" dirty="0"/>
          </a:p>
        </p:txBody>
      </p:sp>
      <p:sp>
        <p:nvSpPr>
          <p:cNvPr id="4" name="Slide Number Placeholder 3"/>
          <p:cNvSpPr>
            <a:spLocks noGrp="1"/>
          </p:cNvSpPr>
          <p:nvPr>
            <p:ph type="sldNum" sz="quarter" idx="5"/>
          </p:nvPr>
        </p:nvSpPr>
        <p:spPr/>
        <p:txBody>
          <a:bodyPr/>
          <a:lstStyle/>
          <a:p>
            <a:fld id="{B5072B8C-9F8C-4724-8D1D-54B1CA22C604}" type="slidenum">
              <a:rPr lang="en-ID" smtClean="0"/>
              <a:t>15</a:t>
            </a:fld>
            <a:endParaRPr lang="en-ID"/>
          </a:p>
        </p:txBody>
      </p:sp>
    </p:spTree>
    <p:extLst>
      <p:ext uri="{BB962C8B-B14F-4D97-AF65-F5344CB8AC3E}">
        <p14:creationId xmlns:p14="http://schemas.microsoft.com/office/powerpoint/2010/main" val="104602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Shipment</a:t>
            </a:r>
          </a:p>
          <a:p>
            <a:r>
              <a:rPr lang="en-US" dirty="0"/>
              <a:t>Flight</a:t>
            </a:r>
          </a:p>
          <a:p>
            <a:r>
              <a:rPr lang="en-US" b="1" dirty="0"/>
              <a:t>D: 1.069</a:t>
            </a:r>
          </a:p>
          <a:p>
            <a:r>
              <a:rPr lang="en-US" b="1" dirty="0"/>
              <a:t>O: 708</a:t>
            </a:r>
          </a:p>
          <a:p>
            <a:r>
              <a:rPr lang="en-US" dirty="0"/>
              <a:t>Ship</a:t>
            </a:r>
          </a:p>
          <a:p>
            <a:r>
              <a:rPr lang="en-US" b="1" dirty="0"/>
              <a:t>D: 4.495</a:t>
            </a:r>
          </a:p>
          <a:p>
            <a:r>
              <a:rPr lang="en-US" b="1" dirty="0"/>
              <a:t>O: 3.003</a:t>
            </a:r>
          </a:p>
          <a:p>
            <a:r>
              <a:rPr lang="en-US" dirty="0"/>
              <a:t>Road</a:t>
            </a:r>
          </a:p>
          <a:p>
            <a:r>
              <a:rPr lang="en-ID" b="1" dirty="0"/>
              <a:t>D: 1.035</a:t>
            </a:r>
          </a:p>
          <a:p>
            <a:r>
              <a:rPr lang="en-ID" b="1" dirty="0"/>
              <a:t>O: 752</a:t>
            </a:r>
          </a:p>
        </p:txBody>
      </p:sp>
      <p:sp>
        <p:nvSpPr>
          <p:cNvPr id="4" name="Slide Number Placeholder 3"/>
          <p:cNvSpPr>
            <a:spLocks noGrp="1"/>
          </p:cNvSpPr>
          <p:nvPr>
            <p:ph type="sldNum" sz="quarter" idx="5"/>
          </p:nvPr>
        </p:nvSpPr>
        <p:spPr/>
        <p:txBody>
          <a:bodyPr/>
          <a:lstStyle/>
          <a:p>
            <a:fld id="{B5072B8C-9F8C-4724-8D1D-54B1CA22C604}" type="slidenum">
              <a:rPr lang="en-ID" smtClean="0"/>
              <a:t>16</a:t>
            </a:fld>
            <a:endParaRPr lang="en-ID"/>
          </a:p>
        </p:txBody>
      </p:sp>
    </p:spTree>
    <p:extLst>
      <p:ext uri="{BB962C8B-B14F-4D97-AF65-F5344CB8AC3E}">
        <p14:creationId xmlns:p14="http://schemas.microsoft.com/office/powerpoint/2010/main" val="380502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Importance:</a:t>
            </a:r>
          </a:p>
          <a:p>
            <a:r>
              <a:rPr lang="en-US" b="0" dirty="0"/>
              <a:t>Low</a:t>
            </a:r>
          </a:p>
          <a:p>
            <a:r>
              <a:rPr lang="en-US" b="1" dirty="0"/>
              <a:t>D:</a:t>
            </a:r>
            <a:r>
              <a:rPr lang="en-US" b="0" dirty="0"/>
              <a:t> 3.140</a:t>
            </a:r>
          </a:p>
          <a:p>
            <a:r>
              <a:rPr lang="en-US" b="1" dirty="0"/>
              <a:t>O: 2.157</a:t>
            </a:r>
          </a:p>
          <a:p>
            <a:r>
              <a:rPr lang="en-US" b="0" dirty="0"/>
              <a:t>Medium</a:t>
            </a:r>
          </a:p>
          <a:p>
            <a:r>
              <a:rPr lang="en-US" b="1" dirty="0"/>
              <a:t>D: 2.807</a:t>
            </a:r>
          </a:p>
          <a:p>
            <a:r>
              <a:rPr lang="en-US" b="1" dirty="0"/>
              <a:t>O: 1.947</a:t>
            </a:r>
          </a:p>
          <a:p>
            <a:r>
              <a:rPr lang="en-US" b="0" dirty="0"/>
              <a:t>High</a:t>
            </a:r>
          </a:p>
          <a:p>
            <a:r>
              <a:rPr lang="en-US" b="1" dirty="0"/>
              <a:t>D: 616</a:t>
            </a:r>
          </a:p>
          <a:p>
            <a:r>
              <a:rPr lang="en-US" b="1" dirty="0"/>
              <a:t>O: 332</a:t>
            </a:r>
            <a:endParaRPr lang="en-ID" b="1" dirty="0"/>
          </a:p>
        </p:txBody>
      </p:sp>
      <p:sp>
        <p:nvSpPr>
          <p:cNvPr id="4" name="Slide Number Placeholder 3"/>
          <p:cNvSpPr>
            <a:spLocks noGrp="1"/>
          </p:cNvSpPr>
          <p:nvPr>
            <p:ph type="sldNum" sz="quarter" idx="5"/>
          </p:nvPr>
        </p:nvSpPr>
        <p:spPr/>
        <p:txBody>
          <a:bodyPr/>
          <a:lstStyle/>
          <a:p>
            <a:fld id="{B5072B8C-9F8C-4724-8D1D-54B1CA22C604}" type="slidenum">
              <a:rPr lang="en-ID" smtClean="0"/>
              <a:t>17</a:t>
            </a:fld>
            <a:endParaRPr lang="en-ID"/>
          </a:p>
        </p:txBody>
      </p:sp>
    </p:spTree>
    <p:extLst>
      <p:ext uri="{BB962C8B-B14F-4D97-AF65-F5344CB8AC3E}">
        <p14:creationId xmlns:p14="http://schemas.microsoft.com/office/powerpoint/2010/main" val="87302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7.png"/><Relationship Id="rId5" Type="http://schemas.openxmlformats.org/officeDocument/2006/relationships/image" Target="../media/image7.png"/><Relationship Id="rId10" Type="http://schemas.openxmlformats.org/officeDocument/2006/relationships/image" Target="../media/image2.svg"/><Relationship Id="rId4" Type="http://schemas.openxmlformats.org/officeDocument/2006/relationships/image" Target="../media/image4.sv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8.png"/><Relationship Id="rId5" Type="http://schemas.openxmlformats.org/officeDocument/2006/relationships/image" Target="../media/image3.png"/><Relationship Id="rId10" Type="http://schemas.openxmlformats.org/officeDocument/2006/relationships/image" Target="../media/image10.svg"/><Relationship Id="rId4" Type="http://schemas.openxmlformats.org/officeDocument/2006/relationships/image" Target="../media/image2.sv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10.svg"/><Relationship Id="rId12"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4.svg"/><Relationship Id="rId5" Type="http://schemas.openxmlformats.org/officeDocument/2006/relationships/image" Target="../media/image14.svg"/><Relationship Id="rId10" Type="http://schemas.openxmlformats.org/officeDocument/2006/relationships/image" Target="../media/image3.png"/><Relationship Id="rId4" Type="http://schemas.openxmlformats.org/officeDocument/2006/relationships/image" Target="../media/image13.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9.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4.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3.png"/><Relationship Id="rId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4.svg"/><Relationship Id="rId12"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41.svg"/><Relationship Id="rId10" Type="http://schemas.openxmlformats.org/officeDocument/2006/relationships/image" Target="../media/image7.png"/><Relationship Id="rId4" Type="http://schemas.openxmlformats.org/officeDocument/2006/relationships/image" Target="../media/image40.png"/><Relationship Id="rId9" Type="http://schemas.openxmlformats.org/officeDocument/2006/relationships/image" Target="../media/image10.svg"/></Relationships>
</file>

<file path=ppt/slides/_rels/slide1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7.gif"/></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2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4.svg"/><Relationship Id="rId5" Type="http://schemas.openxmlformats.org/officeDocument/2006/relationships/image" Target="../media/image4.sv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kaggle.com/datasets/prachi13/customer-analytic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32.svg"/><Relationship Id="rId4" Type="http://schemas.openxmlformats.org/officeDocument/2006/relationships/image" Target="../media/image4.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36.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5.png"/><Relationship Id="rId5" Type="http://schemas.openxmlformats.org/officeDocument/2006/relationships/image" Target="../media/image3.png"/><Relationship Id="rId10" Type="http://schemas.openxmlformats.org/officeDocument/2006/relationships/image" Target="../media/image34.svg"/><Relationship Id="rId4" Type="http://schemas.openxmlformats.org/officeDocument/2006/relationships/image" Target="../media/image2.svg"/><Relationship Id="rId9" Type="http://schemas.openxmlformats.org/officeDocument/2006/relationships/image" Target="../media/image33.png"/><Relationship Id="rId1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grpSp>
      <p:sp>
        <p:nvSpPr>
          <p:cNvPr id="5" name="Freeform 5"/>
          <p:cNvSpPr/>
          <p:nvPr/>
        </p:nvSpPr>
        <p:spPr>
          <a:xfrm flipH="1">
            <a:off x="13653902" y="-408885"/>
            <a:ext cx="5587787" cy="2875171"/>
          </a:xfrm>
          <a:custGeom>
            <a:avLst/>
            <a:gdLst/>
            <a:ahLst/>
            <a:cxnLst/>
            <a:rect l="l" t="t" r="r" b="b"/>
            <a:pathLst>
              <a:path w="5587787" h="2875171">
                <a:moveTo>
                  <a:pt x="5587787" y="0"/>
                </a:moveTo>
                <a:lnTo>
                  <a:pt x="0" y="0"/>
                </a:lnTo>
                <a:lnTo>
                  <a:pt x="0" y="2875170"/>
                </a:lnTo>
                <a:lnTo>
                  <a:pt x="5587787" y="2875170"/>
                </a:lnTo>
                <a:lnTo>
                  <a:pt x="5587787"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653902" y="735327"/>
            <a:ext cx="16056260" cy="8816346"/>
          </a:xfrm>
          <a:custGeom>
            <a:avLst/>
            <a:gdLst/>
            <a:ahLst/>
            <a:cxnLst/>
            <a:rect l="l" t="t" r="r" b="b"/>
            <a:pathLst>
              <a:path w="16056260" h="8816346">
                <a:moveTo>
                  <a:pt x="0" y="0"/>
                </a:moveTo>
                <a:lnTo>
                  <a:pt x="16056260" y="0"/>
                </a:lnTo>
                <a:lnTo>
                  <a:pt x="16056260" y="8816346"/>
                </a:lnTo>
                <a:lnTo>
                  <a:pt x="0" y="88163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6021995" y="-1273325"/>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9144000" y="164260"/>
            <a:ext cx="2528893" cy="689698"/>
          </a:xfrm>
          <a:custGeom>
            <a:avLst/>
            <a:gdLst/>
            <a:ahLst/>
            <a:cxnLst/>
            <a:rect l="l" t="t" r="r" b="b"/>
            <a:pathLst>
              <a:path w="2528893" h="689698">
                <a:moveTo>
                  <a:pt x="2528893" y="0"/>
                </a:moveTo>
                <a:lnTo>
                  <a:pt x="0" y="0"/>
                </a:lnTo>
                <a:lnTo>
                  <a:pt x="0" y="689699"/>
                </a:lnTo>
                <a:lnTo>
                  <a:pt x="2528893" y="689699"/>
                </a:lnTo>
                <a:lnTo>
                  <a:pt x="252889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flipH="1">
            <a:off x="11550225" y="1973321"/>
            <a:ext cx="2976226" cy="7578353"/>
          </a:xfrm>
          <a:custGeom>
            <a:avLst/>
            <a:gdLst/>
            <a:ahLst/>
            <a:cxnLst/>
            <a:rect l="l" t="t" r="r" b="b"/>
            <a:pathLst>
              <a:path w="2976226" h="7578353">
                <a:moveTo>
                  <a:pt x="2976226" y="0"/>
                </a:moveTo>
                <a:lnTo>
                  <a:pt x="0" y="0"/>
                </a:lnTo>
                <a:lnTo>
                  <a:pt x="0" y="7578352"/>
                </a:lnTo>
                <a:lnTo>
                  <a:pt x="2976226" y="7578352"/>
                </a:lnTo>
                <a:lnTo>
                  <a:pt x="2976226"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TextBox 12"/>
          <p:cNvSpPr txBox="1"/>
          <p:nvPr/>
        </p:nvSpPr>
        <p:spPr>
          <a:xfrm>
            <a:off x="-470018" y="3579121"/>
            <a:ext cx="12984026" cy="2310156"/>
          </a:xfrm>
          <a:prstGeom prst="rect">
            <a:avLst/>
          </a:prstGeom>
        </p:spPr>
        <p:txBody>
          <a:bodyPr lIns="0" tIns="0" rIns="0" bIns="0" rtlCol="0" anchor="t">
            <a:spAutoFit/>
          </a:bodyPr>
          <a:lstStyle/>
          <a:p>
            <a:pPr algn="ctr">
              <a:lnSpc>
                <a:spcPts val="8836"/>
              </a:lnSpc>
            </a:pPr>
            <a:r>
              <a:rPr lang="en-US" sz="9109" dirty="0">
                <a:solidFill>
                  <a:srgbClr val="000000"/>
                </a:solidFill>
                <a:latin typeface="Century Expanded Bold"/>
              </a:rPr>
              <a:t>Online Retail</a:t>
            </a:r>
          </a:p>
          <a:p>
            <a:pPr algn="ctr">
              <a:lnSpc>
                <a:spcPts val="8836"/>
              </a:lnSpc>
            </a:pPr>
            <a:r>
              <a:rPr lang="en-US" sz="9109" dirty="0">
                <a:solidFill>
                  <a:srgbClr val="000000"/>
                </a:solidFill>
                <a:latin typeface="Century Expanded Bold"/>
              </a:rPr>
              <a:t>Shipping Analysis </a:t>
            </a:r>
          </a:p>
        </p:txBody>
      </p:sp>
      <p:sp>
        <p:nvSpPr>
          <p:cNvPr id="13" name="TextBox 13"/>
          <p:cNvSpPr txBox="1"/>
          <p:nvPr/>
        </p:nvSpPr>
        <p:spPr>
          <a:xfrm>
            <a:off x="1819826" y="6091527"/>
            <a:ext cx="8588621" cy="522436"/>
          </a:xfrm>
          <a:prstGeom prst="rect">
            <a:avLst/>
          </a:prstGeom>
        </p:spPr>
        <p:txBody>
          <a:bodyPr lIns="0" tIns="0" rIns="0" bIns="0" rtlCol="0" anchor="t">
            <a:spAutoFit/>
          </a:bodyPr>
          <a:lstStyle/>
          <a:p>
            <a:pPr algn="ctr">
              <a:lnSpc>
                <a:spcPts val="4279"/>
              </a:lnSpc>
            </a:pPr>
            <a:r>
              <a:rPr lang="en-US" sz="3056" dirty="0">
                <a:solidFill>
                  <a:srgbClr val="242D47"/>
                </a:solidFill>
                <a:latin typeface="Century Expanded"/>
              </a:rPr>
              <a:t>Presented by: Nor H</a:t>
            </a:r>
          </a:p>
        </p:txBody>
      </p:sp>
      <p:sp>
        <p:nvSpPr>
          <p:cNvPr id="14" name="Freeform 14"/>
          <p:cNvSpPr/>
          <p:nvPr/>
        </p:nvSpPr>
        <p:spPr>
          <a:xfrm>
            <a:off x="-903833" y="7295052"/>
            <a:ext cx="2685364" cy="2485182"/>
          </a:xfrm>
          <a:custGeom>
            <a:avLst/>
            <a:gdLst/>
            <a:ahLst/>
            <a:cxnLst/>
            <a:rect l="l" t="t" r="r" b="b"/>
            <a:pathLst>
              <a:path w="2685364" h="2485182">
                <a:moveTo>
                  <a:pt x="0" y="0"/>
                </a:moveTo>
                <a:lnTo>
                  <a:pt x="2685364" y="0"/>
                </a:lnTo>
                <a:lnTo>
                  <a:pt x="2685364" y="2485182"/>
                </a:lnTo>
                <a:lnTo>
                  <a:pt x="0" y="24851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Freeform 15"/>
          <p:cNvSpPr/>
          <p:nvPr/>
        </p:nvSpPr>
        <p:spPr>
          <a:xfrm flipH="1">
            <a:off x="1446440" y="8114557"/>
            <a:ext cx="2347433" cy="2172443"/>
          </a:xfrm>
          <a:custGeom>
            <a:avLst/>
            <a:gdLst/>
            <a:ahLst/>
            <a:cxnLst/>
            <a:rect l="l" t="t" r="r" b="b"/>
            <a:pathLst>
              <a:path w="2347433" h="2172443">
                <a:moveTo>
                  <a:pt x="2347433" y="0"/>
                </a:moveTo>
                <a:lnTo>
                  <a:pt x="0" y="0"/>
                </a:lnTo>
                <a:lnTo>
                  <a:pt x="0" y="2172443"/>
                </a:lnTo>
                <a:lnTo>
                  <a:pt x="2347433" y="2172443"/>
                </a:lnTo>
                <a:lnTo>
                  <a:pt x="2347433"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1165506" y="6985438"/>
            <a:ext cx="1677235" cy="1552205"/>
          </a:xfrm>
          <a:custGeom>
            <a:avLst/>
            <a:gdLst/>
            <a:ahLst/>
            <a:cxnLst/>
            <a:rect l="l" t="t" r="r" b="b"/>
            <a:pathLst>
              <a:path w="1677235" h="1552205">
                <a:moveTo>
                  <a:pt x="0" y="0"/>
                </a:moveTo>
                <a:lnTo>
                  <a:pt x="1677236" y="0"/>
                </a:lnTo>
                <a:lnTo>
                  <a:pt x="1677236" y="1552205"/>
                </a:lnTo>
                <a:lnTo>
                  <a:pt x="0" y="155220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6021995" y="-1273325"/>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9144000" y="164260"/>
            <a:ext cx="2528893" cy="689698"/>
          </a:xfrm>
          <a:custGeom>
            <a:avLst/>
            <a:gdLst/>
            <a:ahLst/>
            <a:cxnLst/>
            <a:rect l="l" t="t" r="r" b="b"/>
            <a:pathLst>
              <a:path w="2528893" h="689698">
                <a:moveTo>
                  <a:pt x="2528893" y="0"/>
                </a:moveTo>
                <a:lnTo>
                  <a:pt x="0" y="0"/>
                </a:lnTo>
                <a:lnTo>
                  <a:pt x="0" y="689699"/>
                </a:lnTo>
                <a:lnTo>
                  <a:pt x="2528893" y="689699"/>
                </a:lnTo>
                <a:lnTo>
                  <a:pt x="252889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70826" y="8905716"/>
            <a:ext cx="20429652" cy="1749036"/>
            <a:chOff x="0" y="0"/>
            <a:chExt cx="27239536" cy="2332049"/>
          </a:xfrm>
        </p:grpSpPr>
        <p:sp>
          <p:nvSpPr>
            <p:cNvPr id="7" name="Freeform 7"/>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9">
                <a:extLst>
                  <a:ext uri="{96DAC541-7B7A-43D3-8B79-37D633B846F1}">
                    <asvg:svgBlip xmlns:asvg="http://schemas.microsoft.com/office/drawing/2016/SVG/main" r:embed="rId10"/>
                  </a:ext>
                </a:extLst>
              </a:blip>
              <a:stretch>
                <a:fillRect l="-895" t="-18663"/>
              </a:stretch>
            </a:blipFill>
          </p:spPr>
        </p:sp>
        <p:sp>
          <p:nvSpPr>
            <p:cNvPr id="8" name="Freeform 8"/>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9">
                <a:extLst>
                  <a:ext uri="{96DAC541-7B7A-43D3-8B79-37D633B846F1}">
                    <asvg:svgBlip xmlns:asvg="http://schemas.microsoft.com/office/drawing/2016/SVG/main" r:embed="rId10"/>
                  </a:ext>
                </a:extLst>
              </a:blip>
              <a:stretch>
                <a:fillRect l="-895" t="-18663"/>
              </a:stretch>
            </a:blipFill>
          </p:spPr>
        </p:sp>
      </p:grpSp>
      <p:grpSp>
        <p:nvGrpSpPr>
          <p:cNvPr id="9" name="Group 9"/>
          <p:cNvGrpSpPr/>
          <p:nvPr/>
        </p:nvGrpSpPr>
        <p:grpSpPr>
          <a:xfrm>
            <a:off x="416388" y="2696030"/>
            <a:ext cx="10632612" cy="5739514"/>
            <a:chOff x="0" y="0"/>
            <a:chExt cx="13430983" cy="7652685"/>
          </a:xfrm>
        </p:grpSpPr>
        <p:sp>
          <p:nvSpPr>
            <p:cNvPr id="10" name="TextBox 10"/>
            <p:cNvSpPr txBox="1"/>
            <p:nvPr/>
          </p:nvSpPr>
          <p:spPr>
            <a:xfrm>
              <a:off x="5256238" y="-28575"/>
              <a:ext cx="2780529" cy="339579"/>
            </a:xfrm>
            <a:prstGeom prst="rect">
              <a:avLst/>
            </a:prstGeom>
          </p:spPr>
          <p:txBody>
            <a:bodyPr lIns="0" tIns="0" rIns="0" bIns="0" rtlCol="0" anchor="t">
              <a:spAutoFit/>
            </a:bodyPr>
            <a:lstStyle/>
            <a:p>
              <a:pPr algn="l">
                <a:lnSpc>
                  <a:spcPts val="2188"/>
                </a:lnSpc>
              </a:pPr>
              <a:r>
                <a:rPr lang="en-US" sz="1563">
                  <a:solidFill>
                    <a:srgbClr val="000000"/>
                  </a:solidFill>
                  <a:latin typeface="Century Expanded Bold"/>
                </a:rPr>
                <a:t>Neutral or Dissatisfied</a:t>
              </a:r>
            </a:p>
          </p:txBody>
        </p:sp>
        <p:sp>
          <p:nvSpPr>
            <p:cNvPr id="11" name="TextBox 11"/>
            <p:cNvSpPr txBox="1"/>
            <p:nvPr/>
          </p:nvSpPr>
          <p:spPr>
            <a:xfrm>
              <a:off x="8533051" y="-28575"/>
              <a:ext cx="1077141" cy="339579"/>
            </a:xfrm>
            <a:prstGeom prst="rect">
              <a:avLst/>
            </a:prstGeom>
          </p:spPr>
          <p:txBody>
            <a:bodyPr lIns="0" tIns="0" rIns="0" bIns="0" rtlCol="0" anchor="t">
              <a:spAutoFit/>
            </a:bodyPr>
            <a:lstStyle/>
            <a:p>
              <a:pPr algn="l">
                <a:lnSpc>
                  <a:spcPts val="2188"/>
                </a:lnSpc>
              </a:pPr>
              <a:r>
                <a:rPr lang="en-US" sz="1563">
                  <a:solidFill>
                    <a:srgbClr val="000000"/>
                  </a:solidFill>
                  <a:latin typeface="Century Expanded Bold"/>
                </a:rPr>
                <a:t>Satisfied</a:t>
              </a:r>
            </a:p>
          </p:txBody>
        </p:sp>
        <p:grpSp>
          <p:nvGrpSpPr>
            <p:cNvPr id="12" name="Group 12"/>
            <p:cNvGrpSpPr>
              <a:grpSpLocks noChangeAspect="1"/>
            </p:cNvGrpSpPr>
            <p:nvPr/>
          </p:nvGrpSpPr>
          <p:grpSpPr>
            <a:xfrm>
              <a:off x="5057725" y="105874"/>
              <a:ext cx="3376069" cy="99257"/>
              <a:chOff x="4958208" y="-619760"/>
              <a:chExt cx="5183664" cy="152400"/>
            </a:xfrm>
          </p:grpSpPr>
          <p:sp>
            <p:nvSpPr>
              <p:cNvPr id="13" name="Freeform 13"/>
              <p:cNvSpPr/>
              <p:nvPr/>
            </p:nvSpPr>
            <p:spPr>
              <a:xfrm>
                <a:off x="4958208"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5BA53"/>
              </a:solidFill>
            </p:spPr>
          </p:sp>
          <p:sp>
            <p:nvSpPr>
              <p:cNvPr id="14" name="Freeform 14"/>
              <p:cNvSpPr/>
              <p:nvPr/>
            </p:nvSpPr>
            <p:spPr>
              <a:xfrm>
                <a:off x="9989472" y="-619760"/>
                <a:ext cx="152400" cy="152400"/>
              </a:xfrm>
              <a:custGeom>
                <a:avLst/>
                <a:gdLst/>
                <a:ahLst/>
                <a:cxnLst/>
                <a:rect l="l" t="t" r="r" b="b"/>
                <a:pathLst>
                  <a:path w="152400" h="152400">
                    <a:moveTo>
                      <a:pt x="152400" y="139700"/>
                    </a:moveTo>
                    <a:lnTo>
                      <a:pt x="152400" y="12700"/>
                    </a:lnTo>
                    <a:cubicBezTo>
                      <a:pt x="152400" y="5686"/>
                      <a:pt x="146715" y="0"/>
                      <a:pt x="139700" y="0"/>
                    </a:cubicBezTo>
                    <a:lnTo>
                      <a:pt x="12700" y="0"/>
                    </a:lnTo>
                    <a:cubicBezTo>
                      <a:pt x="5686" y="0"/>
                      <a:pt x="0" y="5686"/>
                      <a:pt x="0" y="12700"/>
                    </a:cubicBezTo>
                    <a:lnTo>
                      <a:pt x="0" y="139700"/>
                    </a:lnTo>
                    <a:cubicBezTo>
                      <a:pt x="0" y="146714"/>
                      <a:pt x="5686" y="152400"/>
                      <a:pt x="12700" y="152400"/>
                    </a:cubicBezTo>
                    <a:lnTo>
                      <a:pt x="139700" y="152400"/>
                    </a:lnTo>
                    <a:cubicBezTo>
                      <a:pt x="146715" y="152400"/>
                      <a:pt x="152400" y="146714"/>
                      <a:pt x="152400" y="139700"/>
                    </a:cubicBezTo>
                    <a:close/>
                  </a:path>
                </a:pathLst>
              </a:custGeom>
              <a:solidFill>
                <a:srgbClr val="C5B0D5"/>
              </a:solidFill>
            </p:spPr>
          </p:sp>
        </p:grpSp>
        <p:grpSp>
          <p:nvGrpSpPr>
            <p:cNvPr id="15" name="Group 15"/>
            <p:cNvGrpSpPr>
              <a:grpSpLocks noChangeAspect="1"/>
            </p:cNvGrpSpPr>
            <p:nvPr/>
          </p:nvGrpSpPr>
          <p:grpSpPr>
            <a:xfrm>
              <a:off x="1828493" y="509517"/>
              <a:ext cx="11308701" cy="6699822"/>
              <a:chOff x="0" y="0"/>
              <a:chExt cx="17363538" cy="10287000"/>
            </a:xfrm>
          </p:grpSpPr>
          <p:sp>
            <p:nvSpPr>
              <p:cNvPr id="16" name="Freeform 16"/>
              <p:cNvSpPr/>
              <p:nvPr/>
            </p:nvSpPr>
            <p:spPr>
              <a:xfrm>
                <a:off x="-6350" y="0"/>
                <a:ext cx="17376239" cy="10287000"/>
              </a:xfrm>
              <a:custGeom>
                <a:avLst/>
                <a:gdLst/>
                <a:ahLst/>
                <a:cxnLst/>
                <a:rect l="l" t="t" r="r" b="b"/>
                <a:pathLst>
                  <a:path w="17376239" h="10287000">
                    <a:moveTo>
                      <a:pt x="0" y="0"/>
                    </a:moveTo>
                    <a:lnTo>
                      <a:pt x="12700" y="0"/>
                    </a:lnTo>
                    <a:lnTo>
                      <a:pt x="12700" y="10287000"/>
                    </a:lnTo>
                    <a:lnTo>
                      <a:pt x="0" y="10287000"/>
                    </a:lnTo>
                    <a:close/>
                    <a:moveTo>
                      <a:pt x="4340885" y="0"/>
                    </a:moveTo>
                    <a:lnTo>
                      <a:pt x="4353585" y="0"/>
                    </a:lnTo>
                    <a:lnTo>
                      <a:pt x="4353585" y="10287000"/>
                    </a:lnTo>
                    <a:lnTo>
                      <a:pt x="4340885" y="10287000"/>
                    </a:lnTo>
                    <a:close/>
                    <a:moveTo>
                      <a:pt x="8681769" y="0"/>
                    </a:moveTo>
                    <a:lnTo>
                      <a:pt x="8694469" y="0"/>
                    </a:lnTo>
                    <a:lnTo>
                      <a:pt x="8694469" y="10287000"/>
                    </a:lnTo>
                    <a:lnTo>
                      <a:pt x="8681769" y="10287000"/>
                    </a:lnTo>
                    <a:close/>
                    <a:moveTo>
                      <a:pt x="13022653" y="0"/>
                    </a:moveTo>
                    <a:lnTo>
                      <a:pt x="13035353" y="0"/>
                    </a:lnTo>
                    <a:lnTo>
                      <a:pt x="13035353" y="10287000"/>
                    </a:lnTo>
                    <a:lnTo>
                      <a:pt x="13022653" y="10287000"/>
                    </a:lnTo>
                    <a:close/>
                    <a:moveTo>
                      <a:pt x="17363539" y="0"/>
                    </a:moveTo>
                    <a:lnTo>
                      <a:pt x="17376239" y="0"/>
                    </a:lnTo>
                    <a:lnTo>
                      <a:pt x="17376239" y="10287000"/>
                    </a:lnTo>
                    <a:lnTo>
                      <a:pt x="17363539" y="10287000"/>
                    </a:lnTo>
                    <a:close/>
                  </a:path>
                </a:pathLst>
              </a:custGeom>
              <a:solidFill>
                <a:srgbClr val="000000">
                  <a:alpha val="24706"/>
                </a:srgbClr>
              </a:solidFill>
            </p:spPr>
          </p:sp>
        </p:grpSp>
        <p:sp>
          <p:nvSpPr>
            <p:cNvPr id="17" name="TextBox 17"/>
            <p:cNvSpPr txBox="1"/>
            <p:nvPr/>
          </p:nvSpPr>
          <p:spPr>
            <a:xfrm>
              <a:off x="1763201" y="7313106"/>
              <a:ext cx="130584" cy="339579"/>
            </a:xfrm>
            <a:prstGeom prst="rect">
              <a:avLst/>
            </a:prstGeom>
          </p:spPr>
          <p:txBody>
            <a:bodyPr lIns="0" tIns="0" rIns="0" bIns="0" rtlCol="0" anchor="t">
              <a:spAutoFit/>
            </a:bodyPr>
            <a:lstStyle/>
            <a:p>
              <a:pPr algn="ctr">
                <a:lnSpc>
                  <a:spcPts val="2188"/>
                </a:lnSpc>
              </a:pPr>
              <a:r>
                <a:rPr lang="en-US" sz="1563">
                  <a:solidFill>
                    <a:srgbClr val="000000"/>
                  </a:solidFill>
                  <a:latin typeface="Century Expanded Bold"/>
                </a:rPr>
                <a:t>0</a:t>
              </a:r>
            </a:p>
          </p:txBody>
        </p:sp>
        <p:sp>
          <p:nvSpPr>
            <p:cNvPr id="18" name="TextBox 18"/>
            <p:cNvSpPr txBox="1"/>
            <p:nvPr/>
          </p:nvSpPr>
          <p:spPr>
            <a:xfrm>
              <a:off x="4361879" y="7313106"/>
              <a:ext cx="587578" cy="339579"/>
            </a:xfrm>
            <a:prstGeom prst="rect">
              <a:avLst/>
            </a:prstGeom>
          </p:spPr>
          <p:txBody>
            <a:bodyPr lIns="0" tIns="0" rIns="0" bIns="0" rtlCol="0" anchor="t">
              <a:spAutoFit/>
            </a:bodyPr>
            <a:lstStyle/>
            <a:p>
              <a:pPr algn="ctr">
                <a:lnSpc>
                  <a:spcPts val="2188"/>
                </a:lnSpc>
              </a:pPr>
              <a:r>
                <a:rPr lang="en-US" sz="1563">
                  <a:solidFill>
                    <a:srgbClr val="000000"/>
                  </a:solidFill>
                  <a:latin typeface="Century Expanded Bold"/>
                </a:rPr>
                <a:t>1.000</a:t>
              </a:r>
            </a:p>
          </p:txBody>
        </p:sp>
        <p:sp>
          <p:nvSpPr>
            <p:cNvPr id="19" name="TextBox 19"/>
            <p:cNvSpPr txBox="1"/>
            <p:nvPr/>
          </p:nvSpPr>
          <p:spPr>
            <a:xfrm>
              <a:off x="7189054" y="7313106"/>
              <a:ext cx="587578" cy="339579"/>
            </a:xfrm>
            <a:prstGeom prst="rect">
              <a:avLst/>
            </a:prstGeom>
          </p:spPr>
          <p:txBody>
            <a:bodyPr lIns="0" tIns="0" rIns="0" bIns="0" rtlCol="0" anchor="t">
              <a:spAutoFit/>
            </a:bodyPr>
            <a:lstStyle/>
            <a:p>
              <a:pPr algn="ctr">
                <a:lnSpc>
                  <a:spcPts val="2188"/>
                </a:lnSpc>
              </a:pPr>
              <a:r>
                <a:rPr lang="en-US" sz="1563">
                  <a:solidFill>
                    <a:srgbClr val="000000"/>
                  </a:solidFill>
                  <a:latin typeface="Century Expanded Bold"/>
                </a:rPr>
                <a:t>2.000</a:t>
              </a:r>
            </a:p>
          </p:txBody>
        </p:sp>
        <p:sp>
          <p:nvSpPr>
            <p:cNvPr id="20" name="TextBox 20"/>
            <p:cNvSpPr txBox="1"/>
            <p:nvPr/>
          </p:nvSpPr>
          <p:spPr>
            <a:xfrm>
              <a:off x="10016229" y="7313106"/>
              <a:ext cx="587578" cy="339579"/>
            </a:xfrm>
            <a:prstGeom prst="rect">
              <a:avLst/>
            </a:prstGeom>
          </p:spPr>
          <p:txBody>
            <a:bodyPr lIns="0" tIns="0" rIns="0" bIns="0" rtlCol="0" anchor="t">
              <a:spAutoFit/>
            </a:bodyPr>
            <a:lstStyle/>
            <a:p>
              <a:pPr algn="ctr">
                <a:lnSpc>
                  <a:spcPts val="2188"/>
                </a:lnSpc>
              </a:pPr>
              <a:r>
                <a:rPr lang="en-US" sz="1563">
                  <a:solidFill>
                    <a:srgbClr val="000000"/>
                  </a:solidFill>
                  <a:latin typeface="Century Expanded Bold"/>
                </a:rPr>
                <a:t>3.000</a:t>
              </a:r>
            </a:p>
          </p:txBody>
        </p:sp>
        <p:sp>
          <p:nvSpPr>
            <p:cNvPr id="21" name="TextBox 21"/>
            <p:cNvSpPr txBox="1"/>
            <p:nvPr/>
          </p:nvSpPr>
          <p:spPr>
            <a:xfrm>
              <a:off x="12843405" y="7313106"/>
              <a:ext cx="587578" cy="339579"/>
            </a:xfrm>
            <a:prstGeom prst="rect">
              <a:avLst/>
            </a:prstGeom>
          </p:spPr>
          <p:txBody>
            <a:bodyPr lIns="0" tIns="0" rIns="0" bIns="0" rtlCol="0" anchor="t">
              <a:spAutoFit/>
            </a:bodyPr>
            <a:lstStyle/>
            <a:p>
              <a:pPr algn="ctr">
                <a:lnSpc>
                  <a:spcPts val="2188"/>
                </a:lnSpc>
              </a:pPr>
              <a:r>
                <a:rPr lang="en-US" sz="1563">
                  <a:solidFill>
                    <a:srgbClr val="000000"/>
                  </a:solidFill>
                  <a:latin typeface="Century Expanded Bold"/>
                </a:rPr>
                <a:t>4.000</a:t>
              </a:r>
            </a:p>
          </p:txBody>
        </p:sp>
        <p:sp>
          <p:nvSpPr>
            <p:cNvPr id="22" name="TextBox 22"/>
            <p:cNvSpPr txBox="1"/>
            <p:nvPr/>
          </p:nvSpPr>
          <p:spPr>
            <a:xfrm>
              <a:off x="474364" y="1358329"/>
              <a:ext cx="1221787" cy="339579"/>
            </a:xfrm>
            <a:prstGeom prst="rect">
              <a:avLst/>
            </a:prstGeom>
          </p:spPr>
          <p:txBody>
            <a:bodyPr lIns="0" tIns="0" rIns="0" bIns="0" rtlCol="0" anchor="t">
              <a:spAutoFit/>
            </a:bodyPr>
            <a:lstStyle/>
            <a:p>
              <a:pPr algn="r">
                <a:lnSpc>
                  <a:spcPts val="2188"/>
                </a:lnSpc>
              </a:pPr>
              <a:r>
                <a:rPr lang="en-US" sz="1563">
                  <a:solidFill>
                    <a:srgbClr val="000000"/>
                  </a:solidFill>
                  <a:latin typeface="Century Expanded Bold"/>
                </a:rPr>
                <a:t>0-3 (Low) </a:t>
              </a:r>
            </a:p>
          </p:txBody>
        </p:sp>
        <p:sp>
          <p:nvSpPr>
            <p:cNvPr id="23" name="TextBox 23"/>
            <p:cNvSpPr txBox="1"/>
            <p:nvPr/>
          </p:nvSpPr>
          <p:spPr>
            <a:xfrm>
              <a:off x="0" y="3675351"/>
              <a:ext cx="1696151" cy="339579"/>
            </a:xfrm>
            <a:prstGeom prst="rect">
              <a:avLst/>
            </a:prstGeom>
          </p:spPr>
          <p:txBody>
            <a:bodyPr lIns="0" tIns="0" rIns="0" bIns="0" rtlCol="0" anchor="t">
              <a:spAutoFit/>
            </a:bodyPr>
            <a:lstStyle/>
            <a:p>
              <a:pPr algn="r">
                <a:lnSpc>
                  <a:spcPts val="2188"/>
                </a:lnSpc>
              </a:pPr>
              <a:r>
                <a:rPr lang="en-US" sz="1563">
                  <a:solidFill>
                    <a:srgbClr val="000000"/>
                  </a:solidFill>
                  <a:latin typeface="Century Expanded Bold"/>
                </a:rPr>
                <a:t>4-7 (Medium) </a:t>
              </a:r>
            </a:p>
          </p:txBody>
        </p:sp>
        <p:sp>
          <p:nvSpPr>
            <p:cNvPr id="24" name="TextBox 24"/>
            <p:cNvSpPr txBox="1"/>
            <p:nvPr/>
          </p:nvSpPr>
          <p:spPr>
            <a:xfrm>
              <a:off x="330028" y="5992373"/>
              <a:ext cx="1366123" cy="339579"/>
            </a:xfrm>
            <a:prstGeom prst="rect">
              <a:avLst/>
            </a:prstGeom>
          </p:spPr>
          <p:txBody>
            <a:bodyPr lIns="0" tIns="0" rIns="0" bIns="0" rtlCol="0" anchor="t">
              <a:spAutoFit/>
            </a:bodyPr>
            <a:lstStyle/>
            <a:p>
              <a:pPr algn="r">
                <a:lnSpc>
                  <a:spcPts val="2188"/>
                </a:lnSpc>
              </a:pPr>
              <a:r>
                <a:rPr lang="en-US" sz="1563">
                  <a:solidFill>
                    <a:srgbClr val="000000"/>
                  </a:solidFill>
                  <a:latin typeface="Century Expanded Bold"/>
                </a:rPr>
                <a:t>&gt; 7 (High) </a:t>
              </a:r>
            </a:p>
          </p:txBody>
        </p:sp>
        <p:grpSp>
          <p:nvGrpSpPr>
            <p:cNvPr id="25" name="Group 25"/>
            <p:cNvGrpSpPr>
              <a:grpSpLocks noChangeAspect="1"/>
            </p:cNvGrpSpPr>
            <p:nvPr/>
          </p:nvGrpSpPr>
          <p:grpSpPr>
            <a:xfrm>
              <a:off x="1828493" y="509517"/>
              <a:ext cx="8776860" cy="6699822"/>
              <a:chOff x="0" y="0"/>
              <a:chExt cx="13476115" cy="10287000"/>
            </a:xfrm>
          </p:grpSpPr>
          <p:sp>
            <p:nvSpPr>
              <p:cNvPr id="26" name="Freeform 26"/>
              <p:cNvSpPr/>
              <p:nvPr/>
            </p:nvSpPr>
            <p:spPr>
              <a:xfrm>
                <a:off x="0" y="0"/>
                <a:ext cx="6682630" cy="1573212"/>
              </a:xfrm>
              <a:custGeom>
                <a:avLst/>
                <a:gdLst/>
                <a:ahLst/>
                <a:cxnLst/>
                <a:rect l="l" t="t" r="r" b="b"/>
                <a:pathLst>
                  <a:path w="6682630" h="1573212">
                    <a:moveTo>
                      <a:pt x="0" y="0"/>
                    </a:moveTo>
                    <a:lnTo>
                      <a:pt x="6556773" y="0"/>
                    </a:lnTo>
                    <a:lnTo>
                      <a:pt x="6556773" y="0"/>
                    </a:lnTo>
                    <a:cubicBezTo>
                      <a:pt x="6626282" y="0"/>
                      <a:pt x="6682630" y="56348"/>
                      <a:pt x="6682630" y="125857"/>
                    </a:cubicBezTo>
                    <a:lnTo>
                      <a:pt x="6682630" y="1447356"/>
                    </a:lnTo>
                    <a:cubicBezTo>
                      <a:pt x="6682630" y="1516864"/>
                      <a:pt x="6626282" y="1573212"/>
                      <a:pt x="6556773" y="1573212"/>
                    </a:cubicBezTo>
                    <a:lnTo>
                      <a:pt x="0" y="1573212"/>
                    </a:lnTo>
                    <a:close/>
                  </a:path>
                </a:pathLst>
              </a:custGeom>
              <a:solidFill>
                <a:srgbClr val="F5BA53"/>
              </a:solidFill>
            </p:spPr>
          </p:sp>
          <p:sp>
            <p:nvSpPr>
              <p:cNvPr id="27" name="Freeform 27"/>
              <p:cNvSpPr/>
              <p:nvPr/>
            </p:nvSpPr>
            <p:spPr>
              <a:xfrm>
                <a:off x="0" y="3557588"/>
                <a:ext cx="8679437" cy="1573212"/>
              </a:xfrm>
              <a:custGeom>
                <a:avLst/>
                <a:gdLst/>
                <a:ahLst/>
                <a:cxnLst/>
                <a:rect l="l" t="t" r="r" b="b"/>
                <a:pathLst>
                  <a:path w="8679437" h="1573212">
                    <a:moveTo>
                      <a:pt x="0" y="0"/>
                    </a:moveTo>
                    <a:lnTo>
                      <a:pt x="8553580" y="0"/>
                    </a:lnTo>
                    <a:cubicBezTo>
                      <a:pt x="8623089" y="0"/>
                      <a:pt x="8679437" y="56348"/>
                      <a:pt x="8679437" y="125857"/>
                    </a:cubicBezTo>
                    <a:lnTo>
                      <a:pt x="8679437" y="1447355"/>
                    </a:lnTo>
                    <a:cubicBezTo>
                      <a:pt x="8679437" y="1516864"/>
                      <a:pt x="8623089" y="1573212"/>
                      <a:pt x="8553580" y="1573212"/>
                    </a:cubicBezTo>
                    <a:lnTo>
                      <a:pt x="0" y="1573212"/>
                    </a:lnTo>
                    <a:close/>
                  </a:path>
                </a:pathLst>
              </a:custGeom>
              <a:solidFill>
                <a:srgbClr val="F5BA53"/>
              </a:solidFill>
            </p:spPr>
          </p:sp>
          <p:sp>
            <p:nvSpPr>
              <p:cNvPr id="28" name="Freeform 28"/>
              <p:cNvSpPr/>
              <p:nvPr/>
            </p:nvSpPr>
            <p:spPr>
              <a:xfrm>
                <a:off x="0" y="7115175"/>
                <a:ext cx="13476115" cy="1573212"/>
              </a:xfrm>
              <a:custGeom>
                <a:avLst/>
                <a:gdLst/>
                <a:ahLst/>
                <a:cxnLst/>
                <a:rect l="l" t="t" r="r" b="b"/>
                <a:pathLst>
                  <a:path w="13476115" h="1573212">
                    <a:moveTo>
                      <a:pt x="0" y="0"/>
                    </a:moveTo>
                    <a:lnTo>
                      <a:pt x="13350258" y="0"/>
                    </a:lnTo>
                    <a:cubicBezTo>
                      <a:pt x="13383637" y="0"/>
                      <a:pt x="13415649" y="13260"/>
                      <a:pt x="13439253" y="36862"/>
                    </a:cubicBezTo>
                    <a:cubicBezTo>
                      <a:pt x="13462856" y="60465"/>
                      <a:pt x="13476115" y="92477"/>
                      <a:pt x="13476115" y="125857"/>
                    </a:cubicBezTo>
                    <a:lnTo>
                      <a:pt x="13476115" y="1447356"/>
                    </a:lnTo>
                    <a:cubicBezTo>
                      <a:pt x="13476115" y="1480735"/>
                      <a:pt x="13462856" y="1512747"/>
                      <a:pt x="13439253" y="1536350"/>
                    </a:cubicBezTo>
                    <a:cubicBezTo>
                      <a:pt x="13415649" y="1559953"/>
                      <a:pt x="13383637" y="1573213"/>
                      <a:pt x="13350258" y="1573213"/>
                    </a:cubicBezTo>
                    <a:lnTo>
                      <a:pt x="0" y="1573213"/>
                    </a:lnTo>
                    <a:close/>
                  </a:path>
                </a:pathLst>
              </a:custGeom>
              <a:solidFill>
                <a:srgbClr val="F5BA53"/>
              </a:solidFill>
            </p:spPr>
          </p:sp>
          <p:sp>
            <p:nvSpPr>
              <p:cNvPr id="29" name="Freeform 29"/>
              <p:cNvSpPr/>
              <p:nvPr/>
            </p:nvSpPr>
            <p:spPr>
              <a:xfrm>
                <a:off x="0" y="1598612"/>
                <a:ext cx="4275493" cy="1573212"/>
              </a:xfrm>
              <a:custGeom>
                <a:avLst/>
                <a:gdLst/>
                <a:ahLst/>
                <a:cxnLst/>
                <a:rect l="l" t="t" r="r" b="b"/>
                <a:pathLst>
                  <a:path w="4275493" h="1573212">
                    <a:moveTo>
                      <a:pt x="0" y="0"/>
                    </a:moveTo>
                    <a:lnTo>
                      <a:pt x="4149636" y="0"/>
                    </a:lnTo>
                    <a:cubicBezTo>
                      <a:pt x="4183015" y="0"/>
                      <a:pt x="4215028" y="13260"/>
                      <a:pt x="4238630" y="36863"/>
                    </a:cubicBezTo>
                    <a:cubicBezTo>
                      <a:pt x="4262233" y="60466"/>
                      <a:pt x="4275493" y="92478"/>
                      <a:pt x="4275493" y="125858"/>
                    </a:cubicBezTo>
                    <a:lnTo>
                      <a:pt x="4275493" y="1447356"/>
                    </a:lnTo>
                    <a:cubicBezTo>
                      <a:pt x="4275493" y="1480735"/>
                      <a:pt x="4262233" y="1512748"/>
                      <a:pt x="4238630" y="1536350"/>
                    </a:cubicBezTo>
                    <a:cubicBezTo>
                      <a:pt x="4215028" y="1559953"/>
                      <a:pt x="4183015" y="1573213"/>
                      <a:pt x="4149636" y="1573213"/>
                    </a:cubicBezTo>
                    <a:lnTo>
                      <a:pt x="0" y="1573213"/>
                    </a:lnTo>
                    <a:close/>
                  </a:path>
                </a:pathLst>
              </a:custGeom>
              <a:solidFill>
                <a:srgbClr val="C5B0D5"/>
              </a:solidFill>
            </p:spPr>
          </p:sp>
          <p:sp>
            <p:nvSpPr>
              <p:cNvPr id="30" name="Freeform 30"/>
              <p:cNvSpPr/>
              <p:nvPr/>
            </p:nvSpPr>
            <p:spPr>
              <a:xfrm>
                <a:off x="0" y="5156200"/>
                <a:ext cx="5760227" cy="1573212"/>
              </a:xfrm>
              <a:custGeom>
                <a:avLst/>
                <a:gdLst/>
                <a:ahLst/>
                <a:cxnLst/>
                <a:rect l="l" t="t" r="r" b="b"/>
                <a:pathLst>
                  <a:path w="5760227" h="1573212">
                    <a:moveTo>
                      <a:pt x="0" y="0"/>
                    </a:moveTo>
                    <a:lnTo>
                      <a:pt x="5634370" y="0"/>
                    </a:lnTo>
                    <a:cubicBezTo>
                      <a:pt x="5667749" y="0"/>
                      <a:pt x="5699762" y="13260"/>
                      <a:pt x="5723365" y="36862"/>
                    </a:cubicBezTo>
                    <a:cubicBezTo>
                      <a:pt x="5746967" y="60465"/>
                      <a:pt x="5760227" y="92478"/>
                      <a:pt x="5760227" y="125857"/>
                    </a:cubicBezTo>
                    <a:lnTo>
                      <a:pt x="5760227" y="1447356"/>
                    </a:lnTo>
                    <a:cubicBezTo>
                      <a:pt x="5760227" y="1516865"/>
                      <a:pt x="5703879" y="1573212"/>
                      <a:pt x="5634370" y="1573212"/>
                    </a:cubicBezTo>
                    <a:lnTo>
                      <a:pt x="0" y="1573212"/>
                    </a:lnTo>
                    <a:close/>
                  </a:path>
                </a:pathLst>
              </a:custGeom>
              <a:solidFill>
                <a:srgbClr val="C5B0D5"/>
              </a:solidFill>
            </p:spPr>
          </p:sp>
          <p:sp>
            <p:nvSpPr>
              <p:cNvPr id="31" name="Freeform 31"/>
              <p:cNvSpPr/>
              <p:nvPr/>
            </p:nvSpPr>
            <p:spPr>
              <a:xfrm>
                <a:off x="0" y="8713788"/>
                <a:ext cx="8903009" cy="1573212"/>
              </a:xfrm>
              <a:custGeom>
                <a:avLst/>
                <a:gdLst/>
                <a:ahLst/>
                <a:cxnLst/>
                <a:rect l="l" t="t" r="r" b="b"/>
                <a:pathLst>
                  <a:path w="8903009" h="1573212">
                    <a:moveTo>
                      <a:pt x="0" y="0"/>
                    </a:moveTo>
                    <a:lnTo>
                      <a:pt x="8777151" y="0"/>
                    </a:lnTo>
                    <a:cubicBezTo>
                      <a:pt x="8810530" y="0"/>
                      <a:pt x="8842542" y="13259"/>
                      <a:pt x="8866146" y="36862"/>
                    </a:cubicBezTo>
                    <a:cubicBezTo>
                      <a:pt x="8889748" y="60465"/>
                      <a:pt x="8903009" y="92477"/>
                      <a:pt x="8903009" y="125856"/>
                    </a:cubicBezTo>
                    <a:lnTo>
                      <a:pt x="8903009" y="1447355"/>
                    </a:lnTo>
                    <a:cubicBezTo>
                      <a:pt x="8903009" y="1480735"/>
                      <a:pt x="8889748" y="1512747"/>
                      <a:pt x="8866146" y="1536350"/>
                    </a:cubicBezTo>
                    <a:cubicBezTo>
                      <a:pt x="8842542" y="1559952"/>
                      <a:pt x="8810530" y="1573212"/>
                      <a:pt x="8777151" y="1573212"/>
                    </a:cubicBezTo>
                    <a:lnTo>
                      <a:pt x="0" y="1573212"/>
                    </a:lnTo>
                    <a:close/>
                  </a:path>
                </a:pathLst>
              </a:custGeom>
              <a:solidFill>
                <a:srgbClr val="C5B0D5"/>
              </a:solidFill>
            </p:spPr>
          </p:sp>
        </p:grpSp>
      </p:grpSp>
      <p:sp>
        <p:nvSpPr>
          <p:cNvPr id="32" name="TextBox 32"/>
          <p:cNvSpPr txBox="1"/>
          <p:nvPr/>
        </p:nvSpPr>
        <p:spPr>
          <a:xfrm>
            <a:off x="2050837" y="1697096"/>
            <a:ext cx="15208463" cy="514985"/>
          </a:xfrm>
          <a:prstGeom prst="rect">
            <a:avLst/>
          </a:prstGeom>
        </p:spPr>
        <p:txBody>
          <a:bodyPr lIns="0" tIns="0" rIns="0" bIns="0" rtlCol="0" anchor="t">
            <a:spAutoFit/>
          </a:bodyPr>
          <a:lstStyle/>
          <a:p>
            <a:pPr algn="ctr">
              <a:lnSpc>
                <a:spcPts val="3879"/>
              </a:lnSpc>
            </a:pPr>
            <a:r>
              <a:rPr lang="en-US" sz="3999" dirty="0">
                <a:solidFill>
                  <a:srgbClr val="000000"/>
                </a:solidFill>
                <a:effectLst>
                  <a:outerShdw blurRad="60007" dist="310007" dir="7680000" sy="30000" kx="1300200" algn="ctr" rotWithShape="0">
                    <a:prstClr val="black">
                      <a:alpha val="32000"/>
                    </a:prstClr>
                  </a:outerShdw>
                </a:effectLst>
                <a:latin typeface="Century Expanded Bold"/>
              </a:rPr>
              <a:t>Consumer Satisfaction Based on Discount</a:t>
            </a:r>
          </a:p>
        </p:txBody>
      </p:sp>
      <p:grpSp>
        <p:nvGrpSpPr>
          <p:cNvPr id="33" name="Group 33"/>
          <p:cNvGrpSpPr/>
          <p:nvPr/>
        </p:nvGrpSpPr>
        <p:grpSpPr>
          <a:xfrm>
            <a:off x="9495726" y="3713498"/>
            <a:ext cx="8215428" cy="2860004"/>
            <a:chOff x="0" y="0"/>
            <a:chExt cx="10953904" cy="3813338"/>
          </a:xfrm>
        </p:grpSpPr>
        <p:sp>
          <p:nvSpPr>
            <p:cNvPr id="34" name="AutoShape 34"/>
            <p:cNvSpPr/>
            <p:nvPr/>
          </p:nvSpPr>
          <p:spPr>
            <a:xfrm>
              <a:off x="0" y="0"/>
              <a:ext cx="10953904" cy="3813338"/>
            </a:xfrm>
            <a:prstGeom prst="rect">
              <a:avLst/>
            </a:prstGeom>
            <a:solidFill>
              <a:srgbClr val="EDEDED"/>
            </a:solidFill>
          </p:spPr>
        </p:sp>
        <p:sp>
          <p:nvSpPr>
            <p:cNvPr id="35" name="TextBox 35"/>
            <p:cNvSpPr txBox="1"/>
            <p:nvPr/>
          </p:nvSpPr>
          <p:spPr>
            <a:xfrm>
              <a:off x="460615" y="502684"/>
              <a:ext cx="10032675" cy="2857962"/>
            </a:xfrm>
            <a:prstGeom prst="rect">
              <a:avLst/>
            </a:prstGeom>
          </p:spPr>
          <p:txBody>
            <a:bodyPr lIns="0" tIns="0" rIns="0" bIns="0" rtlCol="0" anchor="t">
              <a:spAutoFit/>
            </a:bodyPr>
            <a:lstStyle/>
            <a:p>
              <a:pPr>
                <a:lnSpc>
                  <a:spcPts val="3359"/>
                </a:lnSpc>
              </a:pPr>
              <a:r>
                <a:rPr lang="en-US" sz="2400" spc="2" dirty="0">
                  <a:solidFill>
                    <a:srgbClr val="3B435F"/>
                  </a:solidFill>
                  <a:latin typeface="Century Expanded Bold"/>
                </a:rPr>
                <a:t>Insight: </a:t>
              </a:r>
            </a:p>
            <a:p>
              <a:pPr>
                <a:lnSpc>
                  <a:spcPts val="3359"/>
                </a:lnSpc>
                <a:spcBef>
                  <a:spcPct val="0"/>
                </a:spcBef>
              </a:pPr>
              <a:r>
                <a:rPr lang="en-US" sz="2400" dirty="0">
                  <a:solidFill>
                    <a:srgbClr val="3B435F"/>
                  </a:solidFill>
                  <a:latin typeface="Century Expanded"/>
                </a:rPr>
                <a:t>The graph shows the distribution of discounts and customer satisfaction. Although products with high discounts attracted 3,103 consumers, the satisfaction level of this group was low.</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6021995" y="-1273325"/>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flipH="1">
            <a:off x="9144000" y="164260"/>
            <a:ext cx="2528893" cy="689698"/>
          </a:xfrm>
          <a:custGeom>
            <a:avLst/>
            <a:gdLst/>
            <a:ahLst/>
            <a:cxnLst/>
            <a:rect l="l" t="t" r="r" b="b"/>
            <a:pathLst>
              <a:path w="2528893" h="689698">
                <a:moveTo>
                  <a:pt x="2528893" y="0"/>
                </a:moveTo>
                <a:lnTo>
                  <a:pt x="0" y="0"/>
                </a:lnTo>
                <a:lnTo>
                  <a:pt x="0" y="689699"/>
                </a:lnTo>
                <a:lnTo>
                  <a:pt x="2528893" y="689699"/>
                </a:lnTo>
                <a:lnTo>
                  <a:pt x="252889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 name="Freeform 4"/>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 name="Freeform 5"/>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1070826" y="8905716"/>
            <a:ext cx="20429652" cy="1749036"/>
            <a:chOff x="0" y="0"/>
            <a:chExt cx="27239536" cy="2332049"/>
          </a:xfrm>
        </p:grpSpPr>
        <p:sp>
          <p:nvSpPr>
            <p:cNvPr id="7" name="Freeform 7"/>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9">
                <a:extLst>
                  <a:ext uri="{96DAC541-7B7A-43D3-8B79-37D633B846F1}">
                    <asvg:svgBlip xmlns:asvg="http://schemas.microsoft.com/office/drawing/2016/SVG/main" r:embed="rId10"/>
                  </a:ext>
                </a:extLst>
              </a:blip>
              <a:stretch>
                <a:fillRect l="-895" t="-18663"/>
              </a:stretch>
            </a:blipFill>
          </p:spPr>
        </p:sp>
        <p:sp>
          <p:nvSpPr>
            <p:cNvPr id="8" name="Freeform 8"/>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9">
                <a:extLst>
                  <a:ext uri="{96DAC541-7B7A-43D3-8B79-37D633B846F1}">
                    <asvg:svgBlip xmlns:asvg="http://schemas.microsoft.com/office/drawing/2016/SVG/main" r:embed="rId10"/>
                  </a:ext>
                </a:extLst>
              </a:blip>
              <a:stretch>
                <a:fillRect l="-895" t="-18663"/>
              </a:stretch>
            </a:blipFill>
          </p:spPr>
        </p:sp>
      </p:grpSp>
      <p:sp>
        <p:nvSpPr>
          <p:cNvPr id="9" name="Freeform 9"/>
          <p:cNvSpPr/>
          <p:nvPr/>
        </p:nvSpPr>
        <p:spPr>
          <a:xfrm>
            <a:off x="856776" y="2730629"/>
            <a:ext cx="11252315" cy="5702106"/>
          </a:xfrm>
          <a:custGeom>
            <a:avLst/>
            <a:gdLst/>
            <a:ahLst/>
            <a:cxnLst/>
            <a:rect l="l" t="t" r="r" b="b"/>
            <a:pathLst>
              <a:path w="11252315" h="5702106">
                <a:moveTo>
                  <a:pt x="0" y="0"/>
                </a:moveTo>
                <a:lnTo>
                  <a:pt x="11252315" y="0"/>
                </a:lnTo>
                <a:lnTo>
                  <a:pt x="11252315" y="5702106"/>
                </a:lnTo>
                <a:lnTo>
                  <a:pt x="0" y="5702106"/>
                </a:lnTo>
                <a:lnTo>
                  <a:pt x="0" y="0"/>
                </a:lnTo>
                <a:close/>
              </a:path>
            </a:pathLst>
          </a:custGeom>
          <a:blipFill>
            <a:blip r:embed="rId11"/>
            <a:stretch>
              <a:fillRect l="-2058" t="-9458" r="-2058" b="-4365"/>
            </a:stretch>
          </a:blipFill>
        </p:spPr>
      </p:sp>
      <p:sp>
        <p:nvSpPr>
          <p:cNvPr id="10" name="TextBox 10"/>
          <p:cNvSpPr txBox="1"/>
          <p:nvPr/>
        </p:nvSpPr>
        <p:spPr>
          <a:xfrm>
            <a:off x="2867776" y="1437921"/>
            <a:ext cx="13191900" cy="1008380"/>
          </a:xfrm>
          <a:prstGeom prst="rect">
            <a:avLst/>
          </a:prstGeom>
        </p:spPr>
        <p:txBody>
          <a:bodyPr lIns="0" tIns="0" rIns="0" bIns="0" rtlCol="0" anchor="t">
            <a:spAutoFit/>
          </a:bodyPr>
          <a:lstStyle/>
          <a:p>
            <a:pPr algn="ctr">
              <a:lnSpc>
                <a:spcPts val="3879"/>
              </a:lnSpc>
            </a:pPr>
            <a:r>
              <a:rPr lang="en-US" sz="3999" dirty="0">
                <a:solidFill>
                  <a:srgbClr val="000000"/>
                </a:solidFill>
                <a:effectLst>
                  <a:outerShdw blurRad="60007" dist="310007" dir="7680000" sy="30000" kx="1300200" algn="ctr" rotWithShape="0">
                    <a:prstClr val="black">
                      <a:alpha val="32000"/>
                    </a:prstClr>
                  </a:outerShdw>
                </a:effectLst>
                <a:latin typeface="Century Expanded Bold"/>
              </a:rPr>
              <a:t>RELATIONSHIP BETWEEN PRODUCT PRICE, DISCOUNT AND CUSTOMER SATISFACTION</a:t>
            </a:r>
          </a:p>
        </p:txBody>
      </p:sp>
      <p:grpSp>
        <p:nvGrpSpPr>
          <p:cNvPr id="11" name="Group 11"/>
          <p:cNvGrpSpPr/>
          <p:nvPr/>
        </p:nvGrpSpPr>
        <p:grpSpPr>
          <a:xfrm>
            <a:off x="12385407" y="3369747"/>
            <a:ext cx="5593289" cy="4117304"/>
            <a:chOff x="0" y="0"/>
            <a:chExt cx="7457719" cy="5489738"/>
          </a:xfrm>
        </p:grpSpPr>
        <p:sp>
          <p:nvSpPr>
            <p:cNvPr id="12" name="AutoShape 12"/>
            <p:cNvSpPr/>
            <p:nvPr/>
          </p:nvSpPr>
          <p:spPr>
            <a:xfrm>
              <a:off x="0" y="0"/>
              <a:ext cx="7457719" cy="5489738"/>
            </a:xfrm>
            <a:prstGeom prst="rect">
              <a:avLst/>
            </a:prstGeom>
            <a:solidFill>
              <a:srgbClr val="EDEDED"/>
            </a:solidFill>
          </p:spPr>
        </p:sp>
        <p:sp>
          <p:nvSpPr>
            <p:cNvPr id="13" name="TextBox 13"/>
            <p:cNvSpPr txBox="1"/>
            <p:nvPr/>
          </p:nvSpPr>
          <p:spPr>
            <a:xfrm>
              <a:off x="313599" y="502684"/>
              <a:ext cx="6830520" cy="4602029"/>
            </a:xfrm>
            <a:prstGeom prst="rect">
              <a:avLst/>
            </a:prstGeom>
          </p:spPr>
          <p:txBody>
            <a:bodyPr lIns="0" tIns="0" rIns="0" bIns="0" rtlCol="0" anchor="t">
              <a:spAutoFit/>
            </a:bodyPr>
            <a:lstStyle/>
            <a:p>
              <a:pPr>
                <a:lnSpc>
                  <a:spcPts val="3359"/>
                </a:lnSpc>
              </a:pPr>
              <a:r>
                <a:rPr lang="en-US" sz="2400" spc="2" dirty="0">
                  <a:solidFill>
                    <a:srgbClr val="3B435F"/>
                  </a:solidFill>
                  <a:latin typeface="Century Expanded Bold"/>
                </a:rPr>
                <a:t>Insight: </a:t>
              </a:r>
            </a:p>
            <a:p>
              <a:pPr>
                <a:lnSpc>
                  <a:spcPts val="3359"/>
                </a:lnSpc>
                <a:spcBef>
                  <a:spcPct val="0"/>
                </a:spcBef>
              </a:pPr>
              <a:r>
                <a:rPr lang="en-US" sz="2400" dirty="0">
                  <a:solidFill>
                    <a:srgbClr val="3B435F"/>
                  </a:solidFill>
                  <a:latin typeface="Century Expanded"/>
                </a:rPr>
                <a:t>From the scatter plot between product price and discount offered, there is no clear correlation between the two. The company needs to optimize its discounting strategy to increase product appeal and customer satisfaction.</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14158186" y="368779"/>
            <a:ext cx="5200640" cy="2675966"/>
          </a:xfrm>
          <a:custGeom>
            <a:avLst/>
            <a:gdLst/>
            <a:ahLst/>
            <a:cxnLst/>
            <a:rect l="l" t="t" r="r" b="b"/>
            <a:pathLst>
              <a:path w="5200640" h="2675966">
                <a:moveTo>
                  <a:pt x="0" y="0"/>
                </a:moveTo>
                <a:lnTo>
                  <a:pt x="5200640" y="0"/>
                </a:lnTo>
                <a:lnTo>
                  <a:pt x="5200640" y="2675966"/>
                </a:lnTo>
                <a:lnTo>
                  <a:pt x="0" y="2675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070826" y="8905716"/>
            <a:ext cx="20429652" cy="1749036"/>
            <a:chOff x="0" y="0"/>
            <a:chExt cx="27239536" cy="2332049"/>
          </a:xfrm>
        </p:grpSpPr>
        <p:sp>
          <p:nvSpPr>
            <p:cNvPr id="4" name="Freeform 4"/>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5">
                <a:extLst>
                  <a:ext uri="{96DAC541-7B7A-43D3-8B79-37D633B846F1}">
                    <asvg:svgBlip xmlns:asvg="http://schemas.microsoft.com/office/drawing/2016/SVG/main" r:embed="rId6"/>
                  </a:ext>
                </a:extLst>
              </a:blip>
              <a:stretch>
                <a:fillRect l="-895" t="-18663"/>
              </a:stretch>
            </a:blipFill>
          </p:spPr>
        </p:sp>
        <p:sp>
          <p:nvSpPr>
            <p:cNvPr id="5" name="Freeform 5"/>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5">
                <a:extLst>
                  <a:ext uri="{96DAC541-7B7A-43D3-8B79-37D633B846F1}">
                    <asvg:svgBlip xmlns:asvg="http://schemas.microsoft.com/office/drawing/2016/SVG/main" r:embed="rId6"/>
                  </a:ext>
                </a:extLst>
              </a:blip>
              <a:stretch>
                <a:fillRect l="-895" t="-18663"/>
              </a:stretch>
            </a:blipFill>
          </p:spPr>
        </p:sp>
      </p:grpSp>
      <p:sp>
        <p:nvSpPr>
          <p:cNvPr id="6" name="Freeform 6"/>
          <p:cNvSpPr/>
          <p:nvPr/>
        </p:nvSpPr>
        <p:spPr>
          <a:xfrm>
            <a:off x="15873068" y="4558125"/>
            <a:ext cx="2772465" cy="5222109"/>
          </a:xfrm>
          <a:custGeom>
            <a:avLst/>
            <a:gdLst/>
            <a:ahLst/>
            <a:cxnLst/>
            <a:rect l="l" t="t" r="r" b="b"/>
            <a:pathLst>
              <a:path w="2772465" h="5222109">
                <a:moveTo>
                  <a:pt x="0" y="0"/>
                </a:moveTo>
                <a:lnTo>
                  <a:pt x="2772464" y="0"/>
                </a:lnTo>
                <a:lnTo>
                  <a:pt x="2772464" y="5222109"/>
                </a:lnTo>
                <a:lnTo>
                  <a:pt x="0" y="52221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a:off x="10208449" y="2151356"/>
            <a:ext cx="5926499" cy="4244912"/>
            <a:chOff x="0" y="0"/>
            <a:chExt cx="7510865" cy="5659882"/>
          </a:xfrm>
        </p:grpSpPr>
        <p:sp>
          <p:nvSpPr>
            <p:cNvPr id="8" name="TextBox 8"/>
            <p:cNvSpPr txBox="1"/>
            <p:nvPr/>
          </p:nvSpPr>
          <p:spPr>
            <a:xfrm>
              <a:off x="6683893" y="3503291"/>
              <a:ext cx="826972" cy="598756"/>
            </a:xfrm>
            <a:prstGeom prst="rect">
              <a:avLst/>
            </a:prstGeom>
          </p:spPr>
          <p:txBody>
            <a:bodyPr lIns="0" tIns="0" rIns="0" bIns="0" rtlCol="0" anchor="t">
              <a:spAutoFit/>
            </a:bodyPr>
            <a:lstStyle/>
            <a:p>
              <a:pPr algn="ctr">
                <a:lnSpc>
                  <a:spcPts val="1848"/>
                </a:lnSpc>
              </a:pPr>
              <a:r>
                <a:rPr lang="en-US" sz="1320">
                  <a:solidFill>
                    <a:srgbClr val="000000"/>
                  </a:solidFill>
                  <a:latin typeface="Century Expanded Bold"/>
                </a:rPr>
                <a:t>Delayed</a:t>
              </a:r>
            </a:p>
            <a:p>
              <a:pPr algn="ctr">
                <a:lnSpc>
                  <a:spcPts val="1848"/>
                </a:lnSpc>
              </a:pPr>
              <a:r>
                <a:rPr lang="en-US" sz="1320">
                  <a:solidFill>
                    <a:srgbClr val="000000"/>
                  </a:solidFill>
                  <a:latin typeface="Century Expanded Bold"/>
                </a:rPr>
                <a:t>59.7%</a:t>
              </a:r>
            </a:p>
          </p:txBody>
        </p:sp>
        <p:sp>
          <p:nvSpPr>
            <p:cNvPr id="9" name="TextBox 9"/>
            <p:cNvSpPr txBox="1"/>
            <p:nvPr/>
          </p:nvSpPr>
          <p:spPr>
            <a:xfrm>
              <a:off x="0" y="1529260"/>
              <a:ext cx="774129" cy="598756"/>
            </a:xfrm>
            <a:prstGeom prst="rect">
              <a:avLst/>
            </a:prstGeom>
          </p:spPr>
          <p:txBody>
            <a:bodyPr lIns="0" tIns="0" rIns="0" bIns="0" rtlCol="0" anchor="t">
              <a:spAutoFit/>
            </a:bodyPr>
            <a:lstStyle/>
            <a:p>
              <a:pPr algn="ctr">
                <a:lnSpc>
                  <a:spcPts val="1848"/>
                </a:lnSpc>
              </a:pPr>
              <a:r>
                <a:rPr lang="en-US" sz="1320">
                  <a:solidFill>
                    <a:srgbClr val="000000"/>
                  </a:solidFill>
                  <a:latin typeface="Century Expanded Bold"/>
                </a:rPr>
                <a:t>Ontime</a:t>
              </a:r>
            </a:p>
            <a:p>
              <a:pPr algn="ctr">
                <a:lnSpc>
                  <a:spcPts val="1848"/>
                </a:lnSpc>
              </a:pPr>
              <a:r>
                <a:rPr lang="en-US" sz="1320">
                  <a:solidFill>
                    <a:srgbClr val="000000"/>
                  </a:solidFill>
                  <a:latin typeface="Century Expanded Bold"/>
                </a:rPr>
                <a:t>40.3%</a:t>
              </a:r>
            </a:p>
          </p:txBody>
        </p:sp>
        <p:grpSp>
          <p:nvGrpSpPr>
            <p:cNvPr id="10" name="Group 10"/>
            <p:cNvGrpSpPr>
              <a:grpSpLocks noChangeAspect="1"/>
            </p:cNvGrpSpPr>
            <p:nvPr/>
          </p:nvGrpSpPr>
          <p:grpSpPr>
            <a:xfrm>
              <a:off x="705537" y="0"/>
              <a:ext cx="5659882" cy="5659882"/>
              <a:chOff x="0" y="0"/>
              <a:chExt cx="2540000" cy="2540000"/>
            </a:xfrm>
          </p:grpSpPr>
          <p:sp>
            <p:nvSpPr>
              <p:cNvPr id="11" name="Freeform 11"/>
              <p:cNvSpPr/>
              <p:nvPr/>
            </p:nvSpPr>
            <p:spPr>
              <a:xfrm>
                <a:off x="493768" y="0"/>
                <a:ext cx="2154122" cy="2629085"/>
              </a:xfrm>
              <a:custGeom>
                <a:avLst/>
                <a:gdLst/>
                <a:ahLst/>
                <a:cxnLst/>
                <a:rect l="l" t="t" r="r" b="b"/>
                <a:pathLst>
                  <a:path w="2154122" h="2629085">
                    <a:moveTo>
                      <a:pt x="776232" y="0"/>
                    </a:moveTo>
                    <a:lnTo>
                      <a:pt x="776232" y="0"/>
                    </a:lnTo>
                    <a:cubicBezTo>
                      <a:pt x="1330999" y="0"/>
                      <a:pt x="1821567" y="360088"/>
                      <a:pt x="1987845" y="889350"/>
                    </a:cubicBezTo>
                    <a:cubicBezTo>
                      <a:pt x="2154122" y="1418611"/>
                      <a:pt x="1957624" y="1994554"/>
                      <a:pt x="1502532" y="2311819"/>
                    </a:cubicBezTo>
                    <a:cubicBezTo>
                      <a:pt x="1047441" y="2629085"/>
                      <a:pt x="439082" y="2614245"/>
                      <a:pt x="0" y="2275168"/>
                    </a:cubicBezTo>
                    <a:lnTo>
                      <a:pt x="776232" y="1270000"/>
                    </a:lnTo>
                    <a:close/>
                  </a:path>
                </a:pathLst>
              </a:custGeom>
              <a:solidFill>
                <a:srgbClr val="FA9884"/>
              </a:solidFill>
            </p:spPr>
          </p:sp>
          <p:sp>
            <p:nvSpPr>
              <p:cNvPr id="12" name="Freeform 12"/>
              <p:cNvSpPr/>
              <p:nvPr/>
            </p:nvSpPr>
            <p:spPr>
              <a:xfrm>
                <a:off x="-107870" y="0"/>
                <a:ext cx="1377870" cy="2312708"/>
              </a:xfrm>
              <a:custGeom>
                <a:avLst/>
                <a:gdLst/>
                <a:ahLst/>
                <a:cxnLst/>
                <a:rect l="l" t="t" r="r" b="b"/>
                <a:pathLst>
                  <a:path w="1377870" h="2312708">
                    <a:moveTo>
                      <a:pt x="652845" y="2312708"/>
                    </a:moveTo>
                    <a:cubicBezTo>
                      <a:pt x="197149" y="1995849"/>
                      <a:pt x="0" y="1419775"/>
                      <a:pt x="166006" y="890152"/>
                    </a:cubicBezTo>
                    <a:cubicBezTo>
                      <a:pt x="332011" y="360529"/>
                      <a:pt x="822713" y="56"/>
                      <a:pt x="1377743" y="0"/>
                    </a:cubicBezTo>
                    <a:lnTo>
                      <a:pt x="1377870" y="1270000"/>
                    </a:lnTo>
                    <a:close/>
                  </a:path>
                </a:pathLst>
              </a:custGeom>
              <a:solidFill>
                <a:srgbClr val="009FBD"/>
              </a:solidFill>
            </p:spPr>
          </p:sp>
        </p:grpSp>
      </p:grpSp>
      <p:grpSp>
        <p:nvGrpSpPr>
          <p:cNvPr id="13" name="Group 13"/>
          <p:cNvGrpSpPr/>
          <p:nvPr/>
        </p:nvGrpSpPr>
        <p:grpSpPr>
          <a:xfrm>
            <a:off x="743407" y="2517130"/>
            <a:ext cx="9465042" cy="4081990"/>
            <a:chOff x="0" y="0"/>
            <a:chExt cx="11995388" cy="5442653"/>
          </a:xfrm>
        </p:grpSpPr>
        <p:sp>
          <p:nvSpPr>
            <p:cNvPr id="14" name="TextBox 14"/>
            <p:cNvSpPr txBox="1"/>
            <p:nvPr/>
          </p:nvSpPr>
          <p:spPr>
            <a:xfrm>
              <a:off x="4484764" y="-28575"/>
              <a:ext cx="2356921" cy="307288"/>
            </a:xfrm>
            <a:prstGeom prst="rect">
              <a:avLst/>
            </a:prstGeom>
          </p:spPr>
          <p:txBody>
            <a:bodyPr lIns="0" tIns="0" rIns="0" bIns="0" rtlCol="0" anchor="t">
              <a:spAutoFit/>
            </a:bodyPr>
            <a:lstStyle/>
            <a:p>
              <a:pPr algn="l">
                <a:lnSpc>
                  <a:spcPts val="1961"/>
                </a:lnSpc>
              </a:pPr>
              <a:r>
                <a:rPr lang="en-US" sz="1400">
                  <a:solidFill>
                    <a:srgbClr val="000000"/>
                  </a:solidFill>
                  <a:latin typeface="Century Expanded"/>
                </a:rPr>
                <a:t>Neutral or Dissatisfied</a:t>
              </a:r>
            </a:p>
          </p:txBody>
        </p:sp>
        <p:sp>
          <p:nvSpPr>
            <p:cNvPr id="15" name="TextBox 15"/>
            <p:cNvSpPr txBox="1"/>
            <p:nvPr/>
          </p:nvSpPr>
          <p:spPr>
            <a:xfrm>
              <a:off x="7286440" y="-28575"/>
              <a:ext cx="899053" cy="307288"/>
            </a:xfrm>
            <a:prstGeom prst="rect">
              <a:avLst/>
            </a:prstGeom>
          </p:spPr>
          <p:txBody>
            <a:bodyPr lIns="0" tIns="0" rIns="0" bIns="0" rtlCol="0" anchor="t">
              <a:spAutoFit/>
            </a:bodyPr>
            <a:lstStyle/>
            <a:p>
              <a:pPr algn="l">
                <a:lnSpc>
                  <a:spcPts val="1961"/>
                </a:lnSpc>
              </a:pPr>
              <a:r>
                <a:rPr lang="en-US" sz="1400">
                  <a:solidFill>
                    <a:srgbClr val="000000"/>
                  </a:solidFill>
                  <a:latin typeface="Century Expanded"/>
                </a:rPr>
                <a:t>Satisfied</a:t>
              </a:r>
            </a:p>
          </p:txBody>
        </p:sp>
        <p:grpSp>
          <p:nvGrpSpPr>
            <p:cNvPr id="16" name="Group 16"/>
            <p:cNvGrpSpPr>
              <a:grpSpLocks noChangeAspect="1"/>
            </p:cNvGrpSpPr>
            <p:nvPr/>
          </p:nvGrpSpPr>
          <p:grpSpPr>
            <a:xfrm>
              <a:off x="4306862" y="94881"/>
              <a:ext cx="2890627" cy="88951"/>
              <a:chOff x="5619222" y="-619760"/>
              <a:chExt cx="4952524" cy="152400"/>
            </a:xfrm>
          </p:grpSpPr>
          <p:sp>
            <p:nvSpPr>
              <p:cNvPr id="17" name="Freeform 17"/>
              <p:cNvSpPr/>
              <p:nvPr/>
            </p:nvSpPr>
            <p:spPr>
              <a:xfrm>
                <a:off x="5619222"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5BA53"/>
              </a:solidFill>
            </p:spPr>
          </p:sp>
          <p:sp>
            <p:nvSpPr>
              <p:cNvPr id="18" name="Freeform 18"/>
              <p:cNvSpPr/>
              <p:nvPr/>
            </p:nvSpPr>
            <p:spPr>
              <a:xfrm>
                <a:off x="10419345" y="-619760"/>
                <a:ext cx="152400" cy="152400"/>
              </a:xfrm>
              <a:custGeom>
                <a:avLst/>
                <a:gdLst/>
                <a:ahLst/>
                <a:cxnLst/>
                <a:rect l="l" t="t" r="r" b="b"/>
                <a:pathLst>
                  <a:path w="152400" h="152400">
                    <a:moveTo>
                      <a:pt x="152400" y="139700"/>
                    </a:moveTo>
                    <a:lnTo>
                      <a:pt x="152400" y="12700"/>
                    </a:lnTo>
                    <a:cubicBezTo>
                      <a:pt x="152400" y="5686"/>
                      <a:pt x="146715" y="0"/>
                      <a:pt x="139700" y="0"/>
                    </a:cubicBezTo>
                    <a:lnTo>
                      <a:pt x="12700" y="0"/>
                    </a:lnTo>
                    <a:cubicBezTo>
                      <a:pt x="5686" y="0"/>
                      <a:pt x="0" y="5686"/>
                      <a:pt x="0" y="12700"/>
                    </a:cubicBezTo>
                    <a:lnTo>
                      <a:pt x="0" y="139700"/>
                    </a:lnTo>
                    <a:cubicBezTo>
                      <a:pt x="0" y="146714"/>
                      <a:pt x="5686" y="152400"/>
                      <a:pt x="12700" y="152400"/>
                    </a:cubicBezTo>
                    <a:lnTo>
                      <a:pt x="139700" y="152400"/>
                    </a:lnTo>
                    <a:cubicBezTo>
                      <a:pt x="146715" y="152400"/>
                      <a:pt x="152400" y="146714"/>
                      <a:pt x="152400" y="139700"/>
                    </a:cubicBezTo>
                    <a:close/>
                  </a:path>
                </a:pathLst>
              </a:custGeom>
              <a:solidFill>
                <a:srgbClr val="C5B0D5"/>
              </a:solidFill>
            </p:spPr>
          </p:sp>
        </p:grpSp>
        <p:grpSp>
          <p:nvGrpSpPr>
            <p:cNvPr id="19" name="Group 19"/>
            <p:cNvGrpSpPr>
              <a:grpSpLocks noChangeAspect="1"/>
            </p:cNvGrpSpPr>
            <p:nvPr/>
          </p:nvGrpSpPr>
          <p:grpSpPr>
            <a:xfrm>
              <a:off x="1027105" y="456615"/>
              <a:ext cx="10704997" cy="4588724"/>
              <a:chOff x="0" y="0"/>
              <a:chExt cx="18340918" cy="7861881"/>
            </a:xfrm>
          </p:grpSpPr>
          <p:sp>
            <p:nvSpPr>
              <p:cNvPr id="20" name="Freeform 20"/>
              <p:cNvSpPr/>
              <p:nvPr/>
            </p:nvSpPr>
            <p:spPr>
              <a:xfrm>
                <a:off x="-6350" y="0"/>
                <a:ext cx="18353618" cy="7861881"/>
              </a:xfrm>
              <a:custGeom>
                <a:avLst/>
                <a:gdLst/>
                <a:ahLst/>
                <a:cxnLst/>
                <a:rect l="l" t="t" r="r" b="b"/>
                <a:pathLst>
                  <a:path w="18353618" h="7861881">
                    <a:moveTo>
                      <a:pt x="0" y="0"/>
                    </a:moveTo>
                    <a:lnTo>
                      <a:pt x="12700" y="0"/>
                    </a:lnTo>
                    <a:lnTo>
                      <a:pt x="12700" y="7861881"/>
                    </a:lnTo>
                    <a:lnTo>
                      <a:pt x="0" y="7861881"/>
                    </a:lnTo>
                    <a:close/>
                    <a:moveTo>
                      <a:pt x="4585229" y="0"/>
                    </a:moveTo>
                    <a:lnTo>
                      <a:pt x="4597929" y="0"/>
                    </a:lnTo>
                    <a:lnTo>
                      <a:pt x="4597929" y="7861881"/>
                    </a:lnTo>
                    <a:lnTo>
                      <a:pt x="4585229" y="7861881"/>
                    </a:lnTo>
                    <a:close/>
                    <a:moveTo>
                      <a:pt x="9170459" y="0"/>
                    </a:moveTo>
                    <a:lnTo>
                      <a:pt x="9183159" y="0"/>
                    </a:lnTo>
                    <a:lnTo>
                      <a:pt x="9183159" y="7861881"/>
                    </a:lnTo>
                    <a:lnTo>
                      <a:pt x="9170459" y="7861881"/>
                    </a:lnTo>
                    <a:close/>
                    <a:moveTo>
                      <a:pt x="13755689" y="0"/>
                    </a:moveTo>
                    <a:lnTo>
                      <a:pt x="13768389" y="0"/>
                    </a:lnTo>
                    <a:lnTo>
                      <a:pt x="13768389" y="7861881"/>
                    </a:lnTo>
                    <a:lnTo>
                      <a:pt x="13755689" y="7861881"/>
                    </a:lnTo>
                    <a:close/>
                    <a:moveTo>
                      <a:pt x="18340918" y="0"/>
                    </a:moveTo>
                    <a:lnTo>
                      <a:pt x="18353618" y="0"/>
                    </a:lnTo>
                    <a:lnTo>
                      <a:pt x="18353618" y="7861881"/>
                    </a:lnTo>
                    <a:lnTo>
                      <a:pt x="18340918" y="7861881"/>
                    </a:lnTo>
                    <a:close/>
                  </a:path>
                </a:pathLst>
              </a:custGeom>
              <a:solidFill>
                <a:srgbClr val="000000">
                  <a:alpha val="24706"/>
                </a:srgbClr>
              </a:solidFill>
            </p:spPr>
          </p:sp>
        </p:grpSp>
        <p:sp>
          <p:nvSpPr>
            <p:cNvPr id="21" name="TextBox 21"/>
            <p:cNvSpPr txBox="1"/>
            <p:nvPr/>
          </p:nvSpPr>
          <p:spPr>
            <a:xfrm>
              <a:off x="968592" y="5135365"/>
              <a:ext cx="117026" cy="307288"/>
            </a:xfrm>
            <a:prstGeom prst="rect">
              <a:avLst/>
            </a:prstGeom>
          </p:spPr>
          <p:txBody>
            <a:bodyPr lIns="0" tIns="0" rIns="0" bIns="0" rtlCol="0" anchor="t">
              <a:spAutoFit/>
            </a:bodyPr>
            <a:lstStyle/>
            <a:p>
              <a:pPr algn="ctr">
                <a:lnSpc>
                  <a:spcPts val="1961"/>
                </a:lnSpc>
              </a:pPr>
              <a:r>
                <a:rPr lang="en-US" sz="1400">
                  <a:solidFill>
                    <a:srgbClr val="000000"/>
                  </a:solidFill>
                  <a:latin typeface="Century Expanded"/>
                </a:rPr>
                <a:t>0</a:t>
              </a:r>
            </a:p>
          </p:txBody>
        </p:sp>
        <p:sp>
          <p:nvSpPr>
            <p:cNvPr id="22" name="TextBox 22"/>
            <p:cNvSpPr txBox="1"/>
            <p:nvPr/>
          </p:nvSpPr>
          <p:spPr>
            <a:xfrm>
              <a:off x="3440069" y="5135365"/>
              <a:ext cx="526571" cy="307288"/>
            </a:xfrm>
            <a:prstGeom prst="rect">
              <a:avLst/>
            </a:prstGeom>
          </p:spPr>
          <p:txBody>
            <a:bodyPr lIns="0" tIns="0" rIns="0" bIns="0" rtlCol="0" anchor="t">
              <a:spAutoFit/>
            </a:bodyPr>
            <a:lstStyle/>
            <a:p>
              <a:pPr algn="ctr">
                <a:lnSpc>
                  <a:spcPts val="1961"/>
                </a:lnSpc>
              </a:pPr>
              <a:r>
                <a:rPr lang="en-US" sz="1400">
                  <a:solidFill>
                    <a:srgbClr val="000000"/>
                  </a:solidFill>
                  <a:latin typeface="Century Expanded"/>
                </a:rPr>
                <a:t>1.000</a:t>
              </a:r>
            </a:p>
          </p:txBody>
        </p:sp>
        <p:sp>
          <p:nvSpPr>
            <p:cNvPr id="23" name="TextBox 23"/>
            <p:cNvSpPr txBox="1"/>
            <p:nvPr/>
          </p:nvSpPr>
          <p:spPr>
            <a:xfrm>
              <a:off x="6116318" y="5135365"/>
              <a:ext cx="526571" cy="307288"/>
            </a:xfrm>
            <a:prstGeom prst="rect">
              <a:avLst/>
            </a:prstGeom>
          </p:spPr>
          <p:txBody>
            <a:bodyPr lIns="0" tIns="0" rIns="0" bIns="0" rtlCol="0" anchor="t">
              <a:spAutoFit/>
            </a:bodyPr>
            <a:lstStyle/>
            <a:p>
              <a:pPr algn="ctr">
                <a:lnSpc>
                  <a:spcPts val="1961"/>
                </a:lnSpc>
              </a:pPr>
              <a:r>
                <a:rPr lang="en-US" sz="1400">
                  <a:solidFill>
                    <a:srgbClr val="000000"/>
                  </a:solidFill>
                  <a:latin typeface="Century Expanded"/>
                </a:rPr>
                <a:t>2.000</a:t>
              </a:r>
            </a:p>
          </p:txBody>
        </p:sp>
        <p:sp>
          <p:nvSpPr>
            <p:cNvPr id="24" name="TextBox 24"/>
            <p:cNvSpPr txBox="1"/>
            <p:nvPr/>
          </p:nvSpPr>
          <p:spPr>
            <a:xfrm>
              <a:off x="8792568" y="5135365"/>
              <a:ext cx="526571" cy="307288"/>
            </a:xfrm>
            <a:prstGeom prst="rect">
              <a:avLst/>
            </a:prstGeom>
          </p:spPr>
          <p:txBody>
            <a:bodyPr lIns="0" tIns="0" rIns="0" bIns="0" rtlCol="0" anchor="t">
              <a:spAutoFit/>
            </a:bodyPr>
            <a:lstStyle/>
            <a:p>
              <a:pPr algn="ctr">
                <a:lnSpc>
                  <a:spcPts val="1961"/>
                </a:lnSpc>
              </a:pPr>
              <a:r>
                <a:rPr lang="en-US" sz="1400">
                  <a:solidFill>
                    <a:srgbClr val="000000"/>
                  </a:solidFill>
                  <a:latin typeface="Century Expanded"/>
                </a:rPr>
                <a:t>3.000</a:t>
              </a:r>
            </a:p>
          </p:txBody>
        </p:sp>
        <p:sp>
          <p:nvSpPr>
            <p:cNvPr id="25" name="TextBox 25"/>
            <p:cNvSpPr txBox="1"/>
            <p:nvPr/>
          </p:nvSpPr>
          <p:spPr>
            <a:xfrm>
              <a:off x="11468817" y="5135365"/>
              <a:ext cx="526571" cy="307288"/>
            </a:xfrm>
            <a:prstGeom prst="rect">
              <a:avLst/>
            </a:prstGeom>
          </p:spPr>
          <p:txBody>
            <a:bodyPr lIns="0" tIns="0" rIns="0" bIns="0" rtlCol="0" anchor="t">
              <a:spAutoFit/>
            </a:bodyPr>
            <a:lstStyle/>
            <a:p>
              <a:pPr algn="ctr">
                <a:lnSpc>
                  <a:spcPts val="1961"/>
                </a:lnSpc>
              </a:pPr>
              <a:r>
                <a:rPr lang="en-US" sz="1400">
                  <a:solidFill>
                    <a:srgbClr val="000000"/>
                  </a:solidFill>
                  <a:latin typeface="Century Expanded"/>
                </a:rPr>
                <a:t>4.000</a:t>
              </a:r>
            </a:p>
          </p:txBody>
        </p:sp>
        <p:sp>
          <p:nvSpPr>
            <p:cNvPr id="26" name="TextBox 26"/>
            <p:cNvSpPr txBox="1"/>
            <p:nvPr/>
          </p:nvSpPr>
          <p:spPr>
            <a:xfrm>
              <a:off x="91267" y="1349826"/>
              <a:ext cx="817237" cy="307288"/>
            </a:xfrm>
            <a:prstGeom prst="rect">
              <a:avLst/>
            </a:prstGeom>
          </p:spPr>
          <p:txBody>
            <a:bodyPr lIns="0" tIns="0" rIns="0" bIns="0" rtlCol="0" anchor="t">
              <a:spAutoFit/>
            </a:bodyPr>
            <a:lstStyle/>
            <a:p>
              <a:pPr algn="r">
                <a:lnSpc>
                  <a:spcPts val="1961"/>
                </a:lnSpc>
              </a:pPr>
              <a:r>
                <a:rPr lang="en-US" sz="1400">
                  <a:solidFill>
                    <a:srgbClr val="000000"/>
                  </a:solidFill>
                  <a:latin typeface="Century Expanded"/>
                </a:rPr>
                <a:t>Ontime </a:t>
              </a:r>
            </a:p>
          </p:txBody>
        </p:sp>
        <p:sp>
          <p:nvSpPr>
            <p:cNvPr id="27" name="TextBox 27"/>
            <p:cNvSpPr txBox="1"/>
            <p:nvPr/>
          </p:nvSpPr>
          <p:spPr>
            <a:xfrm>
              <a:off x="0" y="3816265"/>
              <a:ext cx="908504" cy="307288"/>
            </a:xfrm>
            <a:prstGeom prst="rect">
              <a:avLst/>
            </a:prstGeom>
          </p:spPr>
          <p:txBody>
            <a:bodyPr lIns="0" tIns="0" rIns="0" bIns="0" rtlCol="0" anchor="t">
              <a:spAutoFit/>
            </a:bodyPr>
            <a:lstStyle/>
            <a:p>
              <a:pPr algn="r">
                <a:lnSpc>
                  <a:spcPts val="1961"/>
                </a:lnSpc>
              </a:pPr>
              <a:r>
                <a:rPr lang="en-US" sz="1400">
                  <a:solidFill>
                    <a:srgbClr val="000000"/>
                  </a:solidFill>
                  <a:latin typeface="Century Expanded"/>
                </a:rPr>
                <a:t>Delayed </a:t>
              </a:r>
            </a:p>
          </p:txBody>
        </p:sp>
        <p:grpSp>
          <p:nvGrpSpPr>
            <p:cNvPr id="28" name="Group 28"/>
            <p:cNvGrpSpPr>
              <a:grpSpLocks noChangeAspect="1"/>
            </p:cNvGrpSpPr>
            <p:nvPr/>
          </p:nvGrpSpPr>
          <p:grpSpPr>
            <a:xfrm>
              <a:off x="1027105" y="456615"/>
              <a:ext cx="8795185" cy="4588724"/>
              <a:chOff x="0" y="0"/>
              <a:chExt cx="15068829" cy="7861881"/>
            </a:xfrm>
          </p:grpSpPr>
          <p:sp>
            <p:nvSpPr>
              <p:cNvPr id="29" name="Freeform 29"/>
              <p:cNvSpPr/>
              <p:nvPr/>
            </p:nvSpPr>
            <p:spPr>
              <a:xfrm>
                <a:off x="0" y="0"/>
                <a:ext cx="12368129" cy="1805360"/>
              </a:xfrm>
              <a:custGeom>
                <a:avLst/>
                <a:gdLst/>
                <a:ahLst/>
                <a:cxnLst/>
                <a:rect l="l" t="t" r="r" b="b"/>
                <a:pathLst>
                  <a:path w="12368129" h="1805360">
                    <a:moveTo>
                      <a:pt x="0" y="0"/>
                    </a:moveTo>
                    <a:lnTo>
                      <a:pt x="12223700" y="0"/>
                    </a:lnTo>
                    <a:lnTo>
                      <a:pt x="12223700" y="0"/>
                    </a:lnTo>
                    <a:cubicBezTo>
                      <a:pt x="12303466" y="0"/>
                      <a:pt x="12368129" y="64663"/>
                      <a:pt x="12368129" y="144429"/>
                    </a:cubicBezTo>
                    <a:lnTo>
                      <a:pt x="12368129" y="1660931"/>
                    </a:lnTo>
                    <a:cubicBezTo>
                      <a:pt x="12368129" y="1740697"/>
                      <a:pt x="12303466" y="1805360"/>
                      <a:pt x="12223700" y="1805360"/>
                    </a:cubicBezTo>
                    <a:lnTo>
                      <a:pt x="0" y="1805360"/>
                    </a:lnTo>
                    <a:close/>
                  </a:path>
                </a:pathLst>
              </a:custGeom>
              <a:solidFill>
                <a:srgbClr val="F5BA53"/>
              </a:solidFill>
            </p:spPr>
          </p:sp>
          <p:sp>
            <p:nvSpPr>
              <p:cNvPr id="30" name="Freeform 30"/>
              <p:cNvSpPr/>
              <p:nvPr/>
            </p:nvSpPr>
            <p:spPr>
              <a:xfrm>
                <a:off x="0" y="4225761"/>
                <a:ext cx="15068829" cy="1805360"/>
              </a:xfrm>
              <a:custGeom>
                <a:avLst/>
                <a:gdLst/>
                <a:ahLst/>
                <a:cxnLst/>
                <a:rect l="l" t="t" r="r" b="b"/>
                <a:pathLst>
                  <a:path w="15068829" h="1805360">
                    <a:moveTo>
                      <a:pt x="0" y="0"/>
                    </a:moveTo>
                    <a:lnTo>
                      <a:pt x="14924401" y="0"/>
                    </a:lnTo>
                    <a:cubicBezTo>
                      <a:pt x="15004166" y="0"/>
                      <a:pt x="15068829" y="64663"/>
                      <a:pt x="15068829" y="144429"/>
                    </a:cubicBezTo>
                    <a:lnTo>
                      <a:pt x="15068829" y="1660931"/>
                    </a:lnTo>
                    <a:cubicBezTo>
                      <a:pt x="15068829" y="1740697"/>
                      <a:pt x="15004166" y="1805360"/>
                      <a:pt x="14924401" y="1805360"/>
                    </a:cubicBezTo>
                    <a:lnTo>
                      <a:pt x="0" y="1805360"/>
                    </a:lnTo>
                    <a:close/>
                  </a:path>
                </a:pathLst>
              </a:custGeom>
              <a:solidFill>
                <a:srgbClr val="F5BA53"/>
              </a:solidFill>
            </p:spPr>
          </p:sp>
          <p:sp>
            <p:nvSpPr>
              <p:cNvPr id="31" name="Freeform 31"/>
              <p:cNvSpPr/>
              <p:nvPr/>
            </p:nvSpPr>
            <p:spPr>
              <a:xfrm>
                <a:off x="0" y="1830760"/>
                <a:ext cx="7982398" cy="1805360"/>
              </a:xfrm>
              <a:custGeom>
                <a:avLst/>
                <a:gdLst/>
                <a:ahLst/>
                <a:cxnLst/>
                <a:rect l="l" t="t" r="r" b="b"/>
                <a:pathLst>
                  <a:path w="7982398" h="1805360">
                    <a:moveTo>
                      <a:pt x="0" y="0"/>
                    </a:moveTo>
                    <a:lnTo>
                      <a:pt x="7837969" y="0"/>
                    </a:lnTo>
                    <a:cubicBezTo>
                      <a:pt x="7876274" y="0"/>
                      <a:pt x="7913010" y="15216"/>
                      <a:pt x="7940096" y="42302"/>
                    </a:cubicBezTo>
                    <a:cubicBezTo>
                      <a:pt x="7967181" y="69388"/>
                      <a:pt x="7982398" y="106124"/>
                      <a:pt x="7982398" y="144429"/>
                    </a:cubicBezTo>
                    <a:lnTo>
                      <a:pt x="7982398" y="1660931"/>
                    </a:lnTo>
                    <a:cubicBezTo>
                      <a:pt x="7982398" y="1699236"/>
                      <a:pt x="7967181" y="1735972"/>
                      <a:pt x="7940096" y="1763058"/>
                    </a:cubicBezTo>
                    <a:cubicBezTo>
                      <a:pt x="7913010" y="1790143"/>
                      <a:pt x="7876274" y="1805360"/>
                      <a:pt x="7837969" y="1805360"/>
                    </a:cubicBezTo>
                    <a:lnTo>
                      <a:pt x="0" y="1805360"/>
                    </a:lnTo>
                    <a:close/>
                  </a:path>
                </a:pathLst>
              </a:custGeom>
              <a:solidFill>
                <a:srgbClr val="C5B0D5"/>
              </a:solidFill>
            </p:spPr>
          </p:sp>
          <p:sp>
            <p:nvSpPr>
              <p:cNvPr id="32" name="Freeform 32"/>
              <p:cNvSpPr/>
              <p:nvPr/>
            </p:nvSpPr>
            <p:spPr>
              <a:xfrm>
                <a:off x="0" y="6056521"/>
                <a:ext cx="12018366" cy="1805360"/>
              </a:xfrm>
              <a:custGeom>
                <a:avLst/>
                <a:gdLst/>
                <a:ahLst/>
                <a:cxnLst/>
                <a:rect l="l" t="t" r="r" b="b"/>
                <a:pathLst>
                  <a:path w="12018366" h="1805360">
                    <a:moveTo>
                      <a:pt x="0" y="0"/>
                    </a:moveTo>
                    <a:lnTo>
                      <a:pt x="11873937" y="0"/>
                    </a:lnTo>
                    <a:cubicBezTo>
                      <a:pt x="11912242" y="0"/>
                      <a:pt x="11948978" y="15217"/>
                      <a:pt x="11976064" y="42302"/>
                    </a:cubicBezTo>
                    <a:cubicBezTo>
                      <a:pt x="12003150" y="69388"/>
                      <a:pt x="12018366" y="106124"/>
                      <a:pt x="12018366" y="144429"/>
                    </a:cubicBezTo>
                    <a:lnTo>
                      <a:pt x="12018366" y="1660931"/>
                    </a:lnTo>
                    <a:cubicBezTo>
                      <a:pt x="12018366" y="1699237"/>
                      <a:pt x="12003150" y="1735972"/>
                      <a:pt x="11976064" y="1763058"/>
                    </a:cubicBezTo>
                    <a:cubicBezTo>
                      <a:pt x="11948978" y="1790144"/>
                      <a:pt x="11912243" y="1805360"/>
                      <a:pt x="11873937" y="1805360"/>
                    </a:cubicBezTo>
                    <a:lnTo>
                      <a:pt x="0" y="1805360"/>
                    </a:lnTo>
                    <a:close/>
                  </a:path>
                </a:pathLst>
              </a:custGeom>
              <a:solidFill>
                <a:srgbClr val="C5B0D5"/>
              </a:solidFill>
            </p:spPr>
          </p:sp>
        </p:grpSp>
      </p:grpSp>
      <p:sp>
        <p:nvSpPr>
          <p:cNvPr id="33" name="TextBox 33"/>
          <p:cNvSpPr txBox="1"/>
          <p:nvPr/>
        </p:nvSpPr>
        <p:spPr>
          <a:xfrm>
            <a:off x="2735637" y="1339163"/>
            <a:ext cx="12816726" cy="514985"/>
          </a:xfrm>
          <a:prstGeom prst="rect">
            <a:avLst/>
          </a:prstGeom>
        </p:spPr>
        <p:txBody>
          <a:bodyPr lIns="0" tIns="0" rIns="0" bIns="0" rtlCol="0" anchor="t">
            <a:spAutoFit/>
          </a:bodyPr>
          <a:lstStyle/>
          <a:p>
            <a:pPr algn="ctr">
              <a:lnSpc>
                <a:spcPts val="3879"/>
              </a:lnSpc>
            </a:pPr>
            <a:r>
              <a:rPr lang="en-US" sz="3999" dirty="0">
                <a:solidFill>
                  <a:srgbClr val="000000"/>
                </a:solidFill>
                <a:effectLst>
                  <a:outerShdw blurRad="60007" dist="310007" dir="7680000" sy="30000" kx="1300200" algn="ctr" rotWithShape="0">
                    <a:prstClr val="black">
                      <a:alpha val="32000"/>
                    </a:prstClr>
                  </a:outerShdw>
                </a:effectLst>
                <a:latin typeface="Century Expanded Bold"/>
              </a:rPr>
              <a:t>Customer Satisfaction Based on Timeliness</a:t>
            </a:r>
          </a:p>
        </p:txBody>
      </p:sp>
      <p:grpSp>
        <p:nvGrpSpPr>
          <p:cNvPr id="34" name="Group 34"/>
          <p:cNvGrpSpPr/>
          <p:nvPr/>
        </p:nvGrpSpPr>
        <p:grpSpPr>
          <a:xfrm>
            <a:off x="366772" y="7169179"/>
            <a:ext cx="14804431" cy="1293320"/>
            <a:chOff x="0" y="0"/>
            <a:chExt cx="19739241" cy="2695738"/>
          </a:xfrm>
        </p:grpSpPr>
        <p:sp>
          <p:nvSpPr>
            <p:cNvPr id="35" name="AutoShape 35"/>
            <p:cNvSpPr/>
            <p:nvPr/>
          </p:nvSpPr>
          <p:spPr>
            <a:xfrm>
              <a:off x="0" y="0"/>
              <a:ext cx="19739241" cy="2695738"/>
            </a:xfrm>
            <a:prstGeom prst="rect">
              <a:avLst/>
            </a:prstGeom>
            <a:solidFill>
              <a:srgbClr val="EDEDED"/>
            </a:solidFill>
          </p:spPr>
        </p:sp>
        <p:sp>
          <p:nvSpPr>
            <p:cNvPr id="36" name="TextBox 36"/>
            <p:cNvSpPr txBox="1"/>
            <p:nvPr/>
          </p:nvSpPr>
          <p:spPr>
            <a:xfrm>
              <a:off x="830041" y="502684"/>
              <a:ext cx="18079158" cy="1113896"/>
            </a:xfrm>
            <a:prstGeom prst="rect">
              <a:avLst/>
            </a:prstGeom>
          </p:spPr>
          <p:txBody>
            <a:bodyPr lIns="0" tIns="0" rIns="0" bIns="0" rtlCol="0" anchor="t">
              <a:spAutoFit/>
            </a:bodyPr>
            <a:lstStyle/>
            <a:p>
              <a:pPr>
                <a:lnSpc>
                  <a:spcPts val="3359"/>
                </a:lnSpc>
                <a:spcBef>
                  <a:spcPct val="0"/>
                </a:spcBef>
              </a:pPr>
              <a:r>
                <a:rPr lang="en-US" sz="2400" dirty="0">
                  <a:solidFill>
                    <a:srgbClr val="3B435F"/>
                  </a:solidFill>
                  <a:latin typeface="Century Expanded Bold"/>
                </a:rPr>
                <a:t>Insight</a:t>
              </a:r>
              <a:r>
                <a:rPr lang="en-US" sz="2400" dirty="0">
                  <a:solidFill>
                    <a:srgbClr val="3B435F"/>
                  </a:solidFill>
                  <a:latin typeface="Century Expanded"/>
                </a:rPr>
                <a:t>: </a:t>
              </a:r>
            </a:p>
            <a:p>
              <a:pPr>
                <a:lnSpc>
                  <a:spcPts val="3359"/>
                </a:lnSpc>
                <a:spcBef>
                  <a:spcPct val="0"/>
                </a:spcBef>
              </a:pPr>
              <a:r>
                <a:rPr lang="en-US" sz="2400" dirty="0">
                  <a:solidFill>
                    <a:srgbClr val="3B435F"/>
                  </a:solidFill>
                  <a:latin typeface="Century Expanded"/>
                </a:rPr>
                <a:t>The pie chart shows that only 40.3% of deliveries were on time, while 59.7% experienced delays.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3"/>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grpSp>
      <p:sp>
        <p:nvSpPr>
          <p:cNvPr id="5" name="Freeform 5"/>
          <p:cNvSpPr/>
          <p:nvPr/>
        </p:nvSpPr>
        <p:spPr>
          <a:xfrm>
            <a:off x="6021995" y="-1273325"/>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9144000" y="164260"/>
            <a:ext cx="2528893" cy="689698"/>
          </a:xfrm>
          <a:custGeom>
            <a:avLst/>
            <a:gdLst/>
            <a:ahLst/>
            <a:cxnLst/>
            <a:rect l="l" t="t" r="r" b="b"/>
            <a:pathLst>
              <a:path w="2528893" h="689698">
                <a:moveTo>
                  <a:pt x="2528893" y="0"/>
                </a:moveTo>
                <a:lnTo>
                  <a:pt x="0" y="0"/>
                </a:lnTo>
                <a:lnTo>
                  <a:pt x="0" y="689699"/>
                </a:lnTo>
                <a:lnTo>
                  <a:pt x="2528893" y="689699"/>
                </a:lnTo>
                <a:lnTo>
                  <a:pt x="2528893"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041764" y="306697"/>
            <a:ext cx="2030113" cy="553667"/>
          </a:xfrm>
          <a:custGeom>
            <a:avLst/>
            <a:gdLst/>
            <a:ahLst/>
            <a:cxnLst/>
            <a:rect l="l" t="t" r="r" b="b"/>
            <a:pathLst>
              <a:path w="2030113" h="553667">
                <a:moveTo>
                  <a:pt x="0" y="0"/>
                </a:moveTo>
                <a:lnTo>
                  <a:pt x="2030113" y="0"/>
                </a:lnTo>
                <a:lnTo>
                  <a:pt x="2030113" y="553667"/>
                </a:lnTo>
                <a:lnTo>
                  <a:pt x="0" y="5536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416388" y="2907565"/>
            <a:ext cx="11511769" cy="5747681"/>
          </a:xfrm>
          <a:custGeom>
            <a:avLst/>
            <a:gdLst/>
            <a:ahLst/>
            <a:cxnLst/>
            <a:rect l="l" t="t" r="r" b="b"/>
            <a:pathLst>
              <a:path w="11511769" h="5747681">
                <a:moveTo>
                  <a:pt x="0" y="0"/>
                </a:moveTo>
                <a:lnTo>
                  <a:pt x="11511769" y="0"/>
                </a:lnTo>
                <a:lnTo>
                  <a:pt x="11511769" y="5747681"/>
                </a:lnTo>
                <a:lnTo>
                  <a:pt x="0" y="5747681"/>
                </a:lnTo>
                <a:lnTo>
                  <a:pt x="0" y="0"/>
                </a:lnTo>
                <a:close/>
              </a:path>
            </a:pathLst>
          </a:custGeom>
          <a:blipFill>
            <a:blip r:embed="rId11"/>
            <a:stretch>
              <a:fillRect t="-8710" b="-5779"/>
            </a:stretch>
          </a:blipFill>
        </p:spPr>
      </p:sp>
      <p:sp>
        <p:nvSpPr>
          <p:cNvPr id="11" name="TextBox 11"/>
          <p:cNvSpPr txBox="1"/>
          <p:nvPr/>
        </p:nvSpPr>
        <p:spPr>
          <a:xfrm>
            <a:off x="2867776" y="1437921"/>
            <a:ext cx="13191900" cy="1008380"/>
          </a:xfrm>
          <a:prstGeom prst="rect">
            <a:avLst/>
          </a:prstGeom>
        </p:spPr>
        <p:txBody>
          <a:bodyPr lIns="0" tIns="0" rIns="0" bIns="0" rtlCol="0" anchor="t">
            <a:spAutoFit/>
          </a:bodyPr>
          <a:lstStyle/>
          <a:p>
            <a:pPr algn="ctr">
              <a:lnSpc>
                <a:spcPts val="3879"/>
              </a:lnSpc>
            </a:pPr>
            <a:r>
              <a:rPr lang="en-US" sz="3999" dirty="0">
                <a:solidFill>
                  <a:srgbClr val="000000"/>
                </a:solidFill>
                <a:effectLst>
                  <a:outerShdw blurRad="60007" dist="310007" dir="7680000" sy="30000" kx="1300200" algn="ctr" rotWithShape="0">
                    <a:prstClr val="black">
                      <a:alpha val="32000"/>
                    </a:prstClr>
                  </a:outerShdw>
                </a:effectLst>
                <a:latin typeface="Century Expanded Bold"/>
              </a:rPr>
              <a:t>RELATIONSHIP BETWEEN PRODUCT PRICE, DISCOUNT AND TIMELINESS</a:t>
            </a:r>
          </a:p>
        </p:txBody>
      </p:sp>
      <p:grpSp>
        <p:nvGrpSpPr>
          <p:cNvPr id="12" name="Group 12"/>
          <p:cNvGrpSpPr/>
          <p:nvPr/>
        </p:nvGrpSpPr>
        <p:grpSpPr>
          <a:xfrm>
            <a:off x="12090467" y="3369747"/>
            <a:ext cx="5902593" cy="4536404"/>
            <a:chOff x="0" y="0"/>
            <a:chExt cx="7870124" cy="6048538"/>
          </a:xfrm>
        </p:grpSpPr>
        <p:sp>
          <p:nvSpPr>
            <p:cNvPr id="13" name="AutoShape 13"/>
            <p:cNvSpPr/>
            <p:nvPr/>
          </p:nvSpPr>
          <p:spPr>
            <a:xfrm>
              <a:off x="0" y="0"/>
              <a:ext cx="7870124" cy="6048538"/>
            </a:xfrm>
            <a:prstGeom prst="rect">
              <a:avLst/>
            </a:prstGeom>
            <a:solidFill>
              <a:srgbClr val="EDEDED"/>
            </a:solidFill>
          </p:spPr>
        </p:sp>
        <p:sp>
          <p:nvSpPr>
            <p:cNvPr id="14" name="TextBox 14"/>
            <p:cNvSpPr txBox="1"/>
            <p:nvPr/>
          </p:nvSpPr>
          <p:spPr>
            <a:xfrm>
              <a:off x="313599" y="502684"/>
              <a:ext cx="7144120" cy="4602029"/>
            </a:xfrm>
            <a:prstGeom prst="rect">
              <a:avLst/>
            </a:prstGeom>
          </p:spPr>
          <p:txBody>
            <a:bodyPr wrap="square" lIns="0" tIns="0" rIns="0" bIns="0" rtlCol="0" anchor="t">
              <a:spAutoFit/>
            </a:bodyPr>
            <a:lstStyle/>
            <a:p>
              <a:pPr>
                <a:lnSpc>
                  <a:spcPts val="3359"/>
                </a:lnSpc>
              </a:pPr>
              <a:r>
                <a:rPr lang="en-US" sz="2400" spc="2" dirty="0">
                  <a:solidFill>
                    <a:srgbClr val="3B435F"/>
                  </a:solidFill>
                  <a:latin typeface="Century Expanded" panose="020B0604020202020204" charset="0"/>
                </a:rPr>
                <a:t>Insight: </a:t>
              </a:r>
            </a:p>
            <a:p>
              <a:pPr>
                <a:lnSpc>
                  <a:spcPts val="3359"/>
                </a:lnSpc>
                <a:spcBef>
                  <a:spcPct val="0"/>
                </a:spcBef>
              </a:pPr>
              <a:r>
                <a:rPr lang="en-US" sz="2400" dirty="0">
                  <a:solidFill>
                    <a:srgbClr val="3B435F"/>
                  </a:solidFill>
                  <a:latin typeface="Century Expanded" panose="020B0604020202020204" charset="0"/>
                </a:rPr>
                <a:t>The relationship between discount, product price, and delivery does not show a clear pattern. Although the product has a high discount, on-time delivery must be guaranteed with effective logistics planning to ensure customer satisfaction.</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11">
                                            <p:txEl>
                                              <p:pRg st="0" end="0"/>
                                            </p:txEl>
                                          </p:spTgt>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grpSp>
      <p:sp>
        <p:nvSpPr>
          <p:cNvPr id="5" name="Freeform 5"/>
          <p:cNvSpPr/>
          <p:nvPr/>
        </p:nvSpPr>
        <p:spPr>
          <a:xfrm>
            <a:off x="-903833" y="7295052"/>
            <a:ext cx="2685364" cy="2485182"/>
          </a:xfrm>
          <a:custGeom>
            <a:avLst/>
            <a:gdLst/>
            <a:ahLst/>
            <a:cxnLst/>
            <a:rect l="l" t="t" r="r" b="b"/>
            <a:pathLst>
              <a:path w="2685364" h="2485182">
                <a:moveTo>
                  <a:pt x="0" y="0"/>
                </a:moveTo>
                <a:lnTo>
                  <a:pt x="2685364" y="0"/>
                </a:lnTo>
                <a:lnTo>
                  <a:pt x="2685364" y="2485182"/>
                </a:lnTo>
                <a:lnTo>
                  <a:pt x="0" y="248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1446440" y="8114557"/>
            <a:ext cx="2347433" cy="2172443"/>
          </a:xfrm>
          <a:custGeom>
            <a:avLst/>
            <a:gdLst/>
            <a:ahLst/>
            <a:cxnLst/>
            <a:rect l="l" t="t" r="r" b="b"/>
            <a:pathLst>
              <a:path w="2347433" h="2172443">
                <a:moveTo>
                  <a:pt x="2347433" y="0"/>
                </a:moveTo>
                <a:lnTo>
                  <a:pt x="0" y="0"/>
                </a:lnTo>
                <a:lnTo>
                  <a:pt x="0" y="2172443"/>
                </a:lnTo>
                <a:lnTo>
                  <a:pt x="2347433" y="2172443"/>
                </a:lnTo>
                <a:lnTo>
                  <a:pt x="234743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165506" y="6985438"/>
            <a:ext cx="1677235" cy="1552205"/>
          </a:xfrm>
          <a:custGeom>
            <a:avLst/>
            <a:gdLst/>
            <a:ahLst/>
            <a:cxnLst/>
            <a:rect l="l" t="t" r="r" b="b"/>
            <a:pathLst>
              <a:path w="1677235" h="1552205">
                <a:moveTo>
                  <a:pt x="0" y="0"/>
                </a:moveTo>
                <a:lnTo>
                  <a:pt x="1677236" y="0"/>
                </a:lnTo>
                <a:lnTo>
                  <a:pt x="1677236" y="1552205"/>
                </a:lnTo>
                <a:lnTo>
                  <a:pt x="0" y="15522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5209942" y="-472007"/>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Freeform 12"/>
          <p:cNvSpPr/>
          <p:nvPr/>
        </p:nvSpPr>
        <p:spPr>
          <a:xfrm>
            <a:off x="17204242" y="82927"/>
            <a:ext cx="2030113" cy="553667"/>
          </a:xfrm>
          <a:custGeom>
            <a:avLst/>
            <a:gdLst/>
            <a:ahLst/>
            <a:cxnLst/>
            <a:rect l="l" t="t" r="r" b="b"/>
            <a:pathLst>
              <a:path w="2030113" h="553667">
                <a:moveTo>
                  <a:pt x="0" y="0"/>
                </a:moveTo>
                <a:lnTo>
                  <a:pt x="2030113" y="0"/>
                </a:lnTo>
                <a:lnTo>
                  <a:pt x="2030113" y="553667"/>
                </a:lnTo>
                <a:lnTo>
                  <a:pt x="0" y="55366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10" name="Group 109">
            <a:extLst>
              <a:ext uri="{FF2B5EF4-FFF2-40B4-BE49-F238E27FC236}">
                <a16:creationId xmlns:a16="http://schemas.microsoft.com/office/drawing/2014/main" id="{A048F3FD-B6E0-4971-927B-B00012EE7DCC}"/>
              </a:ext>
            </a:extLst>
          </p:cNvPr>
          <p:cNvGrpSpPr/>
          <p:nvPr/>
        </p:nvGrpSpPr>
        <p:grpSpPr>
          <a:xfrm>
            <a:off x="253754" y="2859736"/>
            <a:ext cx="17822182" cy="5889670"/>
            <a:chOff x="253754" y="2859736"/>
            <a:chExt cx="17822182" cy="5889670"/>
          </a:xfrm>
        </p:grpSpPr>
        <p:grpSp>
          <p:nvGrpSpPr>
            <p:cNvPr id="109" name="Group 108">
              <a:extLst>
                <a:ext uri="{FF2B5EF4-FFF2-40B4-BE49-F238E27FC236}">
                  <a16:creationId xmlns:a16="http://schemas.microsoft.com/office/drawing/2014/main" id="{122C6256-708B-45F5-A7CE-3191BEAFEA17}"/>
                </a:ext>
              </a:extLst>
            </p:cNvPr>
            <p:cNvGrpSpPr/>
            <p:nvPr/>
          </p:nvGrpSpPr>
          <p:grpSpPr>
            <a:xfrm>
              <a:off x="253754" y="2859736"/>
              <a:ext cx="17822182" cy="5889670"/>
              <a:chOff x="253754" y="2859736"/>
              <a:chExt cx="17822182" cy="5889670"/>
            </a:xfrm>
          </p:grpSpPr>
          <p:sp>
            <p:nvSpPr>
              <p:cNvPr id="8" name="Freeform 8"/>
              <p:cNvSpPr/>
              <p:nvPr/>
            </p:nvSpPr>
            <p:spPr>
              <a:xfrm>
                <a:off x="253754" y="2859736"/>
                <a:ext cx="17822182" cy="5889670"/>
              </a:xfrm>
              <a:custGeom>
                <a:avLst/>
                <a:gdLst/>
                <a:ahLst/>
                <a:cxnLst/>
                <a:rect l="l" t="t" r="r" b="b"/>
                <a:pathLst>
                  <a:path w="17663579" h="5889670">
                    <a:moveTo>
                      <a:pt x="0" y="0"/>
                    </a:moveTo>
                    <a:lnTo>
                      <a:pt x="17663579" y="0"/>
                    </a:lnTo>
                    <a:lnTo>
                      <a:pt x="17663579" y="5889670"/>
                    </a:lnTo>
                    <a:lnTo>
                      <a:pt x="0" y="5889670"/>
                    </a:lnTo>
                    <a:lnTo>
                      <a:pt x="0" y="0"/>
                    </a:lnTo>
                    <a:close/>
                  </a:path>
                </a:pathLst>
              </a:custGeom>
              <a:blipFill>
                <a:blip r:embed="rId12"/>
                <a:stretch>
                  <a:fillRect t="-6241" b="-1143"/>
                </a:stretch>
              </a:blipFill>
            </p:spPr>
          </p:sp>
          <p:grpSp>
            <p:nvGrpSpPr>
              <p:cNvPr id="13" name="Group 13"/>
              <p:cNvGrpSpPr/>
              <p:nvPr/>
            </p:nvGrpSpPr>
            <p:grpSpPr>
              <a:xfrm>
                <a:off x="253754" y="3591424"/>
                <a:ext cx="17822182" cy="4884446"/>
                <a:chOff x="0" y="-179803"/>
                <a:chExt cx="4693908" cy="1336199"/>
              </a:xfrm>
            </p:grpSpPr>
            <p:sp>
              <p:nvSpPr>
                <p:cNvPr id="14" name="Freeform 14"/>
                <p:cNvSpPr/>
                <p:nvPr/>
              </p:nvSpPr>
              <p:spPr>
                <a:xfrm>
                  <a:off x="13444" y="-179803"/>
                  <a:ext cx="4680464" cy="1336199"/>
                </a:xfrm>
                <a:custGeom>
                  <a:avLst/>
                  <a:gdLst/>
                  <a:ahLst/>
                  <a:cxnLst/>
                  <a:rect l="l" t="t" r="r" b="b"/>
                  <a:pathLst>
                    <a:path w="4652136" h="1231225">
                      <a:moveTo>
                        <a:pt x="0" y="0"/>
                      </a:moveTo>
                      <a:lnTo>
                        <a:pt x="4652136" y="0"/>
                      </a:lnTo>
                      <a:lnTo>
                        <a:pt x="4652136" y="1231225"/>
                      </a:lnTo>
                      <a:lnTo>
                        <a:pt x="0" y="1231225"/>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grpSp>
          <p:nvGrpSpPr>
            <p:cNvPr id="16" name="Group 16"/>
            <p:cNvGrpSpPr/>
            <p:nvPr/>
          </p:nvGrpSpPr>
          <p:grpSpPr>
            <a:xfrm>
              <a:off x="731131" y="4189853"/>
              <a:ext cx="5302675" cy="4347790"/>
              <a:chOff x="0" y="0"/>
              <a:chExt cx="7070234" cy="5797053"/>
            </a:xfrm>
          </p:grpSpPr>
          <p:sp>
            <p:nvSpPr>
              <p:cNvPr id="17" name="TextBox 17"/>
              <p:cNvSpPr txBox="1"/>
              <p:nvPr/>
            </p:nvSpPr>
            <p:spPr>
              <a:xfrm>
                <a:off x="2854322" y="-28575"/>
                <a:ext cx="731602" cy="276872"/>
              </a:xfrm>
              <a:prstGeom prst="rect">
                <a:avLst/>
              </a:prstGeom>
            </p:spPr>
            <p:txBody>
              <a:bodyPr lIns="0" tIns="0" rIns="0" bIns="0" rtlCol="0" anchor="t">
                <a:spAutoFit/>
              </a:bodyPr>
              <a:lstStyle/>
              <a:p>
                <a:pPr algn="l">
                  <a:lnSpc>
                    <a:spcPts val="1747"/>
                  </a:lnSpc>
                </a:pPr>
                <a:r>
                  <a:rPr lang="en-US" sz="1247">
                    <a:solidFill>
                      <a:srgbClr val="000000"/>
                    </a:solidFill>
                    <a:latin typeface="Century Expanded Bold"/>
                  </a:rPr>
                  <a:t>Ontime</a:t>
                </a:r>
              </a:p>
            </p:txBody>
          </p:sp>
          <p:sp>
            <p:nvSpPr>
              <p:cNvPr id="18" name="TextBox 18"/>
              <p:cNvSpPr txBox="1"/>
              <p:nvPr/>
            </p:nvSpPr>
            <p:spPr>
              <a:xfrm>
                <a:off x="3982143" y="-28575"/>
                <a:ext cx="781542" cy="276872"/>
              </a:xfrm>
              <a:prstGeom prst="rect">
                <a:avLst/>
              </a:prstGeom>
            </p:spPr>
            <p:txBody>
              <a:bodyPr lIns="0" tIns="0" rIns="0" bIns="0" rtlCol="0" anchor="t">
                <a:spAutoFit/>
              </a:bodyPr>
              <a:lstStyle/>
              <a:p>
                <a:pPr algn="l">
                  <a:lnSpc>
                    <a:spcPts val="1747"/>
                  </a:lnSpc>
                </a:pPr>
                <a:r>
                  <a:rPr lang="en-US" sz="1247">
                    <a:solidFill>
                      <a:srgbClr val="000000"/>
                    </a:solidFill>
                    <a:latin typeface="Century Expanded Bold"/>
                  </a:rPr>
                  <a:t>Delayed</a:t>
                </a:r>
              </a:p>
            </p:txBody>
          </p:sp>
          <p:grpSp>
            <p:nvGrpSpPr>
              <p:cNvPr id="19" name="Group 19"/>
              <p:cNvGrpSpPr>
                <a:grpSpLocks noChangeAspect="1"/>
              </p:cNvGrpSpPr>
              <p:nvPr/>
            </p:nvGrpSpPr>
            <p:grpSpPr>
              <a:xfrm>
                <a:off x="2695834" y="84527"/>
                <a:ext cx="1207065" cy="79244"/>
                <a:chOff x="3978705" y="-619760"/>
                <a:chExt cx="2321401" cy="152400"/>
              </a:xfrm>
            </p:grpSpPr>
            <p:sp>
              <p:nvSpPr>
                <p:cNvPr id="20" name="Freeform 20"/>
                <p:cNvSpPr/>
                <p:nvPr/>
              </p:nvSpPr>
              <p:spPr>
                <a:xfrm>
                  <a:off x="3978704"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7" y="0"/>
                        <a:pt x="0" y="5686"/>
                        <a:pt x="0" y="12700"/>
                      </a:cubicBezTo>
                      <a:lnTo>
                        <a:pt x="0" y="139700"/>
                      </a:lnTo>
                      <a:cubicBezTo>
                        <a:pt x="0" y="146714"/>
                        <a:pt x="5687" y="152400"/>
                        <a:pt x="12700" y="152400"/>
                      </a:cubicBezTo>
                      <a:lnTo>
                        <a:pt x="139700" y="152400"/>
                      </a:lnTo>
                      <a:cubicBezTo>
                        <a:pt x="146714" y="152400"/>
                        <a:pt x="152400" y="146714"/>
                        <a:pt x="152400" y="139700"/>
                      </a:cubicBezTo>
                      <a:close/>
                    </a:path>
                  </a:pathLst>
                </a:custGeom>
                <a:solidFill>
                  <a:srgbClr val="009FBD"/>
                </a:solidFill>
              </p:spPr>
            </p:sp>
            <p:sp>
              <p:nvSpPr>
                <p:cNvPr id="21" name="Freeform 21"/>
                <p:cNvSpPr/>
                <p:nvPr/>
              </p:nvSpPr>
              <p:spPr>
                <a:xfrm>
                  <a:off x="6147706"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A9884"/>
                </a:solidFill>
              </p:spPr>
            </p:sp>
          </p:grpSp>
          <p:sp>
            <p:nvSpPr>
              <p:cNvPr id="22" name="TextBox 22"/>
              <p:cNvSpPr txBox="1"/>
              <p:nvPr/>
            </p:nvSpPr>
            <p:spPr>
              <a:xfrm>
                <a:off x="1131790" y="5520181"/>
                <a:ext cx="150233"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A</a:t>
                </a:r>
              </a:p>
            </p:txBody>
          </p:sp>
          <p:sp>
            <p:nvSpPr>
              <p:cNvPr id="23" name="TextBox 23"/>
              <p:cNvSpPr txBox="1"/>
              <p:nvPr/>
            </p:nvSpPr>
            <p:spPr>
              <a:xfrm>
                <a:off x="2446293" y="5520181"/>
                <a:ext cx="162945"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B</a:t>
                </a:r>
              </a:p>
            </p:txBody>
          </p:sp>
          <p:sp>
            <p:nvSpPr>
              <p:cNvPr id="24" name="TextBox 24"/>
              <p:cNvSpPr txBox="1"/>
              <p:nvPr/>
            </p:nvSpPr>
            <p:spPr>
              <a:xfrm>
                <a:off x="3774004" y="5520181"/>
                <a:ext cx="149243"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C</a:t>
                </a:r>
              </a:p>
            </p:txBody>
          </p:sp>
          <p:sp>
            <p:nvSpPr>
              <p:cNvPr id="25" name="TextBox 25"/>
              <p:cNvSpPr txBox="1"/>
              <p:nvPr/>
            </p:nvSpPr>
            <p:spPr>
              <a:xfrm>
                <a:off x="5088508" y="5520181"/>
                <a:ext cx="161955"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D</a:t>
                </a:r>
              </a:p>
            </p:txBody>
          </p:sp>
          <p:sp>
            <p:nvSpPr>
              <p:cNvPr id="26" name="TextBox 26"/>
              <p:cNvSpPr txBox="1"/>
              <p:nvPr/>
            </p:nvSpPr>
            <p:spPr>
              <a:xfrm>
                <a:off x="6415104" y="5520181"/>
                <a:ext cx="150481"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F</a:t>
                </a:r>
              </a:p>
            </p:txBody>
          </p:sp>
          <p:grpSp>
            <p:nvGrpSpPr>
              <p:cNvPr id="27" name="Group 27"/>
              <p:cNvGrpSpPr>
                <a:grpSpLocks noChangeAspect="1"/>
              </p:cNvGrpSpPr>
              <p:nvPr/>
            </p:nvGrpSpPr>
            <p:grpSpPr>
              <a:xfrm>
                <a:off x="627017" y="406785"/>
                <a:ext cx="6443217" cy="5036313"/>
                <a:chOff x="0" y="0"/>
                <a:chExt cx="12391455" cy="9685727"/>
              </a:xfrm>
            </p:grpSpPr>
            <p:sp>
              <p:nvSpPr>
                <p:cNvPr id="28" name="Freeform 28"/>
                <p:cNvSpPr/>
                <p:nvPr/>
              </p:nvSpPr>
              <p:spPr>
                <a:xfrm>
                  <a:off x="0" y="-6350"/>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29" name="Freeform 29"/>
                <p:cNvSpPr/>
                <p:nvPr/>
              </p:nvSpPr>
              <p:spPr>
                <a:xfrm>
                  <a:off x="0" y="1930795"/>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30" name="Freeform 30"/>
                <p:cNvSpPr/>
                <p:nvPr/>
              </p:nvSpPr>
              <p:spPr>
                <a:xfrm>
                  <a:off x="0" y="3867941"/>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31" name="Freeform 31"/>
                <p:cNvSpPr/>
                <p:nvPr/>
              </p:nvSpPr>
              <p:spPr>
                <a:xfrm>
                  <a:off x="0" y="5805086"/>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32" name="Freeform 32"/>
                <p:cNvSpPr/>
                <p:nvPr/>
              </p:nvSpPr>
              <p:spPr>
                <a:xfrm>
                  <a:off x="0" y="7742231"/>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33" name="Freeform 33"/>
                <p:cNvSpPr/>
                <p:nvPr/>
              </p:nvSpPr>
              <p:spPr>
                <a:xfrm>
                  <a:off x="0" y="9679377"/>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60000"/>
                  </a:srgbClr>
                </a:solidFill>
              </p:spPr>
            </p:sp>
          </p:grpSp>
          <p:sp>
            <p:nvSpPr>
              <p:cNvPr id="34" name="TextBox 34"/>
              <p:cNvSpPr txBox="1"/>
              <p:nvPr/>
            </p:nvSpPr>
            <p:spPr>
              <a:xfrm>
                <a:off x="0" y="254061"/>
                <a:ext cx="521358"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2.500 </a:t>
                </a:r>
              </a:p>
            </p:txBody>
          </p:sp>
          <p:sp>
            <p:nvSpPr>
              <p:cNvPr id="35" name="TextBox 35"/>
              <p:cNvSpPr txBox="1"/>
              <p:nvPr/>
            </p:nvSpPr>
            <p:spPr>
              <a:xfrm>
                <a:off x="0" y="1261324"/>
                <a:ext cx="521358"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2.000 </a:t>
                </a:r>
              </a:p>
            </p:txBody>
          </p:sp>
          <p:sp>
            <p:nvSpPr>
              <p:cNvPr id="36" name="TextBox 36"/>
              <p:cNvSpPr txBox="1"/>
              <p:nvPr/>
            </p:nvSpPr>
            <p:spPr>
              <a:xfrm>
                <a:off x="0" y="2268586"/>
                <a:ext cx="521358"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1.500 </a:t>
                </a:r>
              </a:p>
            </p:txBody>
          </p:sp>
          <p:sp>
            <p:nvSpPr>
              <p:cNvPr id="37" name="TextBox 37"/>
              <p:cNvSpPr txBox="1"/>
              <p:nvPr/>
            </p:nvSpPr>
            <p:spPr>
              <a:xfrm>
                <a:off x="0" y="3275849"/>
                <a:ext cx="521358"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1.000 </a:t>
                </a:r>
              </a:p>
            </p:txBody>
          </p:sp>
          <p:sp>
            <p:nvSpPr>
              <p:cNvPr id="38" name="TextBox 38"/>
              <p:cNvSpPr txBox="1"/>
              <p:nvPr/>
            </p:nvSpPr>
            <p:spPr>
              <a:xfrm>
                <a:off x="156424" y="4283111"/>
                <a:ext cx="364934" cy="276872"/>
              </a:xfrm>
              <a:prstGeom prst="rect">
                <a:avLst/>
              </a:prstGeom>
            </p:spPr>
            <p:txBody>
              <a:bodyPr lIns="0" tIns="0" rIns="0" bIns="0" rtlCol="0" anchor="t">
                <a:spAutoFit/>
              </a:bodyPr>
              <a:lstStyle/>
              <a:p>
                <a:pPr algn="r">
                  <a:lnSpc>
                    <a:spcPts val="1747"/>
                  </a:lnSpc>
                </a:pPr>
                <a:r>
                  <a:rPr lang="en-US" sz="1247" dirty="0">
                    <a:solidFill>
                      <a:srgbClr val="000000"/>
                    </a:solidFill>
                    <a:latin typeface="Century Expanded Bold"/>
                  </a:rPr>
                  <a:t>500 </a:t>
                </a:r>
              </a:p>
            </p:txBody>
          </p:sp>
          <p:sp>
            <p:nvSpPr>
              <p:cNvPr id="39" name="TextBox 39"/>
              <p:cNvSpPr txBox="1"/>
              <p:nvPr/>
            </p:nvSpPr>
            <p:spPr>
              <a:xfrm>
                <a:off x="364852" y="5290374"/>
                <a:ext cx="156507"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0 </a:t>
                </a:r>
              </a:p>
            </p:txBody>
          </p:sp>
          <p:grpSp>
            <p:nvGrpSpPr>
              <p:cNvPr id="40" name="Group 40"/>
              <p:cNvGrpSpPr>
                <a:grpSpLocks noChangeAspect="1"/>
              </p:cNvGrpSpPr>
              <p:nvPr/>
            </p:nvGrpSpPr>
            <p:grpSpPr>
              <a:xfrm>
                <a:off x="627017" y="1019928"/>
                <a:ext cx="6443217" cy="4423170"/>
                <a:chOff x="0" y="1179183"/>
                <a:chExt cx="12391455" cy="8506544"/>
              </a:xfrm>
            </p:grpSpPr>
            <p:sp>
              <p:nvSpPr>
                <p:cNvPr id="41" name="Freeform 41"/>
                <p:cNvSpPr/>
                <p:nvPr/>
              </p:nvSpPr>
              <p:spPr>
                <a:xfrm>
                  <a:off x="0" y="6744537"/>
                  <a:ext cx="1102531" cy="2941190"/>
                </a:xfrm>
                <a:custGeom>
                  <a:avLst/>
                  <a:gdLst/>
                  <a:ahLst/>
                  <a:cxnLst/>
                  <a:rect l="l" t="t" r="r" b="b"/>
                  <a:pathLst>
                    <a:path w="1102531" h="2941190">
                      <a:moveTo>
                        <a:pt x="0" y="2941190"/>
                      </a:moveTo>
                      <a:lnTo>
                        <a:pt x="0" y="88203"/>
                      </a:lnTo>
                      <a:lnTo>
                        <a:pt x="0" y="88203"/>
                      </a:lnTo>
                      <a:cubicBezTo>
                        <a:pt x="0" y="39490"/>
                        <a:pt x="39490" y="0"/>
                        <a:pt x="88202" y="0"/>
                      </a:cubicBezTo>
                      <a:lnTo>
                        <a:pt x="1014328" y="0"/>
                      </a:lnTo>
                      <a:cubicBezTo>
                        <a:pt x="1063041" y="0"/>
                        <a:pt x="1102531" y="39490"/>
                        <a:pt x="1102531" y="88203"/>
                      </a:cubicBezTo>
                      <a:lnTo>
                        <a:pt x="1102531" y="2941190"/>
                      </a:lnTo>
                      <a:close/>
                    </a:path>
                  </a:pathLst>
                </a:custGeom>
                <a:solidFill>
                  <a:srgbClr val="009FBD"/>
                </a:solidFill>
              </p:spPr>
            </p:sp>
            <p:sp>
              <p:nvSpPr>
                <p:cNvPr id="42" name="Freeform 42"/>
                <p:cNvSpPr/>
                <p:nvPr/>
              </p:nvSpPr>
              <p:spPr>
                <a:xfrm>
                  <a:off x="2540248" y="6857176"/>
                  <a:ext cx="1102531" cy="2828551"/>
                </a:xfrm>
                <a:custGeom>
                  <a:avLst/>
                  <a:gdLst/>
                  <a:ahLst/>
                  <a:cxnLst/>
                  <a:rect l="l" t="t" r="r" b="b"/>
                  <a:pathLst>
                    <a:path w="1102531" h="2828551">
                      <a:moveTo>
                        <a:pt x="0" y="2828551"/>
                      </a:moveTo>
                      <a:lnTo>
                        <a:pt x="0" y="88202"/>
                      </a:lnTo>
                      <a:cubicBezTo>
                        <a:pt x="0" y="39490"/>
                        <a:pt x="39490" y="0"/>
                        <a:pt x="88203" y="0"/>
                      </a:cubicBezTo>
                      <a:lnTo>
                        <a:pt x="1014329" y="0"/>
                      </a:lnTo>
                      <a:cubicBezTo>
                        <a:pt x="1063042" y="0"/>
                        <a:pt x="1102531" y="39490"/>
                        <a:pt x="1102531" y="88202"/>
                      </a:cubicBezTo>
                      <a:lnTo>
                        <a:pt x="1102531" y="2828551"/>
                      </a:lnTo>
                      <a:close/>
                    </a:path>
                  </a:pathLst>
                </a:custGeom>
                <a:solidFill>
                  <a:srgbClr val="009FBD"/>
                </a:solidFill>
              </p:spPr>
            </p:sp>
            <p:sp>
              <p:nvSpPr>
                <p:cNvPr id="43" name="Freeform 43"/>
                <p:cNvSpPr/>
                <p:nvPr/>
              </p:nvSpPr>
              <p:spPr>
                <a:xfrm>
                  <a:off x="5080497" y="6818337"/>
                  <a:ext cx="1102531" cy="2867391"/>
                </a:xfrm>
                <a:custGeom>
                  <a:avLst/>
                  <a:gdLst/>
                  <a:ahLst/>
                  <a:cxnLst/>
                  <a:rect l="l" t="t" r="r" b="b"/>
                  <a:pathLst>
                    <a:path w="1102531" h="2867391">
                      <a:moveTo>
                        <a:pt x="0" y="2867390"/>
                      </a:moveTo>
                      <a:lnTo>
                        <a:pt x="0" y="88202"/>
                      </a:lnTo>
                      <a:cubicBezTo>
                        <a:pt x="0" y="39489"/>
                        <a:pt x="39489" y="0"/>
                        <a:pt x="88202" y="0"/>
                      </a:cubicBezTo>
                      <a:lnTo>
                        <a:pt x="1014328" y="0"/>
                      </a:lnTo>
                      <a:cubicBezTo>
                        <a:pt x="1063041" y="0"/>
                        <a:pt x="1102531" y="39489"/>
                        <a:pt x="1102531" y="88202"/>
                      </a:cubicBezTo>
                      <a:lnTo>
                        <a:pt x="1102531" y="2867390"/>
                      </a:lnTo>
                      <a:close/>
                    </a:path>
                  </a:pathLst>
                </a:custGeom>
                <a:solidFill>
                  <a:srgbClr val="009FBD"/>
                </a:solidFill>
              </p:spPr>
            </p:sp>
            <p:sp>
              <p:nvSpPr>
                <p:cNvPr id="44" name="Freeform 44"/>
                <p:cNvSpPr/>
                <p:nvPr/>
              </p:nvSpPr>
              <p:spPr>
                <a:xfrm>
                  <a:off x="7620745" y="6822225"/>
                  <a:ext cx="1102531" cy="2863503"/>
                </a:xfrm>
                <a:custGeom>
                  <a:avLst/>
                  <a:gdLst/>
                  <a:ahLst/>
                  <a:cxnLst/>
                  <a:rect l="l" t="t" r="r" b="b"/>
                  <a:pathLst>
                    <a:path w="1102531" h="2863503">
                      <a:moveTo>
                        <a:pt x="0" y="2863502"/>
                      </a:moveTo>
                      <a:lnTo>
                        <a:pt x="0" y="88202"/>
                      </a:lnTo>
                      <a:cubicBezTo>
                        <a:pt x="0" y="39490"/>
                        <a:pt x="39490" y="0"/>
                        <a:pt x="88202" y="0"/>
                      </a:cubicBezTo>
                      <a:lnTo>
                        <a:pt x="1014329" y="0"/>
                      </a:lnTo>
                      <a:cubicBezTo>
                        <a:pt x="1063041" y="0"/>
                        <a:pt x="1102531" y="39490"/>
                        <a:pt x="1102531" y="88202"/>
                      </a:cubicBezTo>
                      <a:lnTo>
                        <a:pt x="1102531" y="2863502"/>
                      </a:lnTo>
                      <a:close/>
                    </a:path>
                  </a:pathLst>
                </a:custGeom>
                <a:solidFill>
                  <a:srgbClr val="009FBD"/>
                </a:solidFill>
              </p:spPr>
            </p:sp>
            <p:sp>
              <p:nvSpPr>
                <p:cNvPr id="45" name="Freeform 45"/>
                <p:cNvSpPr/>
                <p:nvPr/>
              </p:nvSpPr>
              <p:spPr>
                <a:xfrm>
                  <a:off x="10160994" y="3978511"/>
                  <a:ext cx="1102530" cy="5707217"/>
                </a:xfrm>
                <a:custGeom>
                  <a:avLst/>
                  <a:gdLst/>
                  <a:ahLst/>
                  <a:cxnLst/>
                  <a:rect l="l" t="t" r="r" b="b"/>
                  <a:pathLst>
                    <a:path w="1102530" h="5707217">
                      <a:moveTo>
                        <a:pt x="0" y="5707216"/>
                      </a:moveTo>
                      <a:lnTo>
                        <a:pt x="0" y="88202"/>
                      </a:lnTo>
                      <a:cubicBezTo>
                        <a:pt x="0" y="39489"/>
                        <a:pt x="39490" y="0"/>
                        <a:pt x="88202" y="0"/>
                      </a:cubicBezTo>
                      <a:lnTo>
                        <a:pt x="1014328" y="0"/>
                      </a:lnTo>
                      <a:cubicBezTo>
                        <a:pt x="1063040" y="0"/>
                        <a:pt x="1102530" y="39489"/>
                        <a:pt x="1102530" y="88202"/>
                      </a:cubicBezTo>
                      <a:lnTo>
                        <a:pt x="1102530" y="5707216"/>
                      </a:lnTo>
                      <a:close/>
                    </a:path>
                  </a:pathLst>
                </a:custGeom>
                <a:solidFill>
                  <a:srgbClr val="009FBD"/>
                </a:solidFill>
              </p:spPr>
            </p:sp>
            <p:sp>
              <p:nvSpPr>
                <p:cNvPr id="46" name="Freeform 46"/>
                <p:cNvSpPr/>
                <p:nvPr/>
              </p:nvSpPr>
              <p:spPr>
                <a:xfrm>
                  <a:off x="1127931" y="5514515"/>
                  <a:ext cx="1102531" cy="4171213"/>
                </a:xfrm>
                <a:custGeom>
                  <a:avLst/>
                  <a:gdLst/>
                  <a:ahLst/>
                  <a:cxnLst/>
                  <a:rect l="l" t="t" r="r" b="b"/>
                  <a:pathLst>
                    <a:path w="1102531" h="4171213">
                      <a:moveTo>
                        <a:pt x="0" y="4171212"/>
                      </a:moveTo>
                      <a:lnTo>
                        <a:pt x="0" y="88202"/>
                      </a:lnTo>
                      <a:cubicBezTo>
                        <a:pt x="0" y="39489"/>
                        <a:pt x="39490" y="0"/>
                        <a:pt x="88202" y="0"/>
                      </a:cubicBezTo>
                      <a:lnTo>
                        <a:pt x="1014329" y="0"/>
                      </a:lnTo>
                      <a:cubicBezTo>
                        <a:pt x="1063041" y="0"/>
                        <a:pt x="1102531" y="39489"/>
                        <a:pt x="1102531" y="88202"/>
                      </a:cubicBezTo>
                      <a:lnTo>
                        <a:pt x="1102531" y="4171212"/>
                      </a:lnTo>
                      <a:close/>
                    </a:path>
                  </a:pathLst>
                </a:custGeom>
                <a:solidFill>
                  <a:srgbClr val="FA9884"/>
                </a:solidFill>
              </p:spPr>
            </p:sp>
            <p:sp>
              <p:nvSpPr>
                <p:cNvPr id="47" name="Freeform 47"/>
                <p:cNvSpPr/>
                <p:nvPr/>
              </p:nvSpPr>
              <p:spPr>
                <a:xfrm>
                  <a:off x="3668179" y="5402160"/>
                  <a:ext cx="1102531" cy="4283568"/>
                </a:xfrm>
                <a:custGeom>
                  <a:avLst/>
                  <a:gdLst/>
                  <a:ahLst/>
                  <a:cxnLst/>
                  <a:rect l="l" t="t" r="r" b="b"/>
                  <a:pathLst>
                    <a:path w="1102531" h="4283568">
                      <a:moveTo>
                        <a:pt x="0" y="4283567"/>
                      </a:moveTo>
                      <a:lnTo>
                        <a:pt x="0" y="88203"/>
                      </a:lnTo>
                      <a:cubicBezTo>
                        <a:pt x="0" y="64810"/>
                        <a:pt x="9293" y="42375"/>
                        <a:pt x="25834" y="25834"/>
                      </a:cubicBezTo>
                      <a:cubicBezTo>
                        <a:pt x="42376" y="9293"/>
                        <a:pt x="64810" y="0"/>
                        <a:pt x="88203" y="0"/>
                      </a:cubicBezTo>
                      <a:lnTo>
                        <a:pt x="1014329" y="0"/>
                      </a:lnTo>
                      <a:cubicBezTo>
                        <a:pt x="1037722" y="0"/>
                        <a:pt x="1060156" y="9293"/>
                        <a:pt x="1076698" y="25834"/>
                      </a:cubicBezTo>
                      <a:cubicBezTo>
                        <a:pt x="1093239" y="42375"/>
                        <a:pt x="1102531" y="64810"/>
                        <a:pt x="1102531" y="88203"/>
                      </a:cubicBezTo>
                      <a:lnTo>
                        <a:pt x="1102531" y="4283567"/>
                      </a:lnTo>
                      <a:close/>
                    </a:path>
                  </a:pathLst>
                </a:custGeom>
                <a:solidFill>
                  <a:srgbClr val="FA9884"/>
                </a:solidFill>
              </p:spPr>
            </p:sp>
            <p:sp>
              <p:nvSpPr>
                <p:cNvPr id="48" name="Freeform 48"/>
                <p:cNvSpPr/>
                <p:nvPr/>
              </p:nvSpPr>
              <p:spPr>
                <a:xfrm>
                  <a:off x="6208428" y="5440903"/>
                  <a:ext cx="1102531" cy="4244825"/>
                </a:xfrm>
                <a:custGeom>
                  <a:avLst/>
                  <a:gdLst/>
                  <a:ahLst/>
                  <a:cxnLst/>
                  <a:rect l="l" t="t" r="r" b="b"/>
                  <a:pathLst>
                    <a:path w="1102531" h="4244825">
                      <a:moveTo>
                        <a:pt x="0" y="4244824"/>
                      </a:moveTo>
                      <a:lnTo>
                        <a:pt x="0" y="88203"/>
                      </a:lnTo>
                      <a:cubicBezTo>
                        <a:pt x="0" y="64810"/>
                        <a:pt x="9292" y="42375"/>
                        <a:pt x="25833" y="25834"/>
                      </a:cubicBezTo>
                      <a:cubicBezTo>
                        <a:pt x="42375" y="9293"/>
                        <a:pt x="64809" y="0"/>
                        <a:pt x="88202" y="0"/>
                      </a:cubicBezTo>
                      <a:lnTo>
                        <a:pt x="1014328" y="0"/>
                      </a:lnTo>
                      <a:cubicBezTo>
                        <a:pt x="1037721" y="0"/>
                        <a:pt x="1060155" y="9293"/>
                        <a:pt x="1076696" y="25834"/>
                      </a:cubicBezTo>
                      <a:cubicBezTo>
                        <a:pt x="1093238" y="42375"/>
                        <a:pt x="1102530" y="64810"/>
                        <a:pt x="1102530" y="88203"/>
                      </a:cubicBezTo>
                      <a:lnTo>
                        <a:pt x="1102530" y="4244824"/>
                      </a:lnTo>
                      <a:close/>
                    </a:path>
                  </a:pathLst>
                </a:custGeom>
                <a:solidFill>
                  <a:srgbClr val="FA9884"/>
                </a:solidFill>
              </p:spPr>
            </p:sp>
            <p:sp>
              <p:nvSpPr>
                <p:cNvPr id="49" name="Freeform 49"/>
                <p:cNvSpPr/>
                <p:nvPr/>
              </p:nvSpPr>
              <p:spPr>
                <a:xfrm>
                  <a:off x="8748676" y="5433154"/>
                  <a:ext cx="1102531" cy="4252573"/>
                </a:xfrm>
                <a:custGeom>
                  <a:avLst/>
                  <a:gdLst/>
                  <a:ahLst/>
                  <a:cxnLst/>
                  <a:rect l="l" t="t" r="r" b="b"/>
                  <a:pathLst>
                    <a:path w="1102531" h="4252573">
                      <a:moveTo>
                        <a:pt x="0" y="4252573"/>
                      </a:moveTo>
                      <a:lnTo>
                        <a:pt x="0" y="88203"/>
                      </a:lnTo>
                      <a:cubicBezTo>
                        <a:pt x="0" y="39490"/>
                        <a:pt x="39490" y="0"/>
                        <a:pt x="88202" y="0"/>
                      </a:cubicBezTo>
                      <a:lnTo>
                        <a:pt x="1014329" y="0"/>
                      </a:lnTo>
                      <a:cubicBezTo>
                        <a:pt x="1063041" y="0"/>
                        <a:pt x="1102531" y="39490"/>
                        <a:pt x="1102531" y="88203"/>
                      </a:cubicBezTo>
                      <a:lnTo>
                        <a:pt x="1102531" y="4252573"/>
                      </a:lnTo>
                      <a:close/>
                    </a:path>
                  </a:pathLst>
                </a:custGeom>
                <a:solidFill>
                  <a:srgbClr val="FA9884"/>
                </a:solidFill>
              </p:spPr>
            </p:sp>
            <p:sp>
              <p:nvSpPr>
                <p:cNvPr id="50" name="Freeform 50"/>
                <p:cNvSpPr/>
                <p:nvPr/>
              </p:nvSpPr>
              <p:spPr>
                <a:xfrm>
                  <a:off x="11288924" y="1179183"/>
                  <a:ext cx="1102531" cy="8506544"/>
                </a:xfrm>
                <a:custGeom>
                  <a:avLst/>
                  <a:gdLst/>
                  <a:ahLst/>
                  <a:cxnLst/>
                  <a:rect l="l" t="t" r="r" b="b"/>
                  <a:pathLst>
                    <a:path w="1102531" h="8506544">
                      <a:moveTo>
                        <a:pt x="0" y="8506544"/>
                      </a:moveTo>
                      <a:lnTo>
                        <a:pt x="0" y="88202"/>
                      </a:lnTo>
                      <a:cubicBezTo>
                        <a:pt x="0" y="39490"/>
                        <a:pt x="39490" y="0"/>
                        <a:pt x="88202" y="0"/>
                      </a:cubicBezTo>
                      <a:lnTo>
                        <a:pt x="1014329" y="0"/>
                      </a:lnTo>
                      <a:cubicBezTo>
                        <a:pt x="1063041" y="0"/>
                        <a:pt x="1102531" y="39490"/>
                        <a:pt x="1102531" y="88202"/>
                      </a:cubicBezTo>
                      <a:lnTo>
                        <a:pt x="1102531" y="8506544"/>
                      </a:lnTo>
                      <a:close/>
                    </a:path>
                  </a:pathLst>
                </a:custGeom>
                <a:solidFill>
                  <a:srgbClr val="FA9884"/>
                </a:solidFill>
              </p:spPr>
            </p:sp>
          </p:grpSp>
        </p:grpSp>
        <p:grpSp>
          <p:nvGrpSpPr>
            <p:cNvPr id="51" name="Group 51"/>
            <p:cNvGrpSpPr/>
            <p:nvPr/>
          </p:nvGrpSpPr>
          <p:grpSpPr>
            <a:xfrm>
              <a:off x="6498541" y="4189853"/>
              <a:ext cx="5766245" cy="4347790"/>
              <a:chOff x="0" y="0"/>
              <a:chExt cx="7340020" cy="5797053"/>
            </a:xfrm>
          </p:grpSpPr>
          <p:sp>
            <p:nvSpPr>
              <p:cNvPr id="52" name="TextBox 52"/>
              <p:cNvSpPr txBox="1"/>
              <p:nvPr/>
            </p:nvSpPr>
            <p:spPr>
              <a:xfrm>
                <a:off x="2744777" y="-38100"/>
                <a:ext cx="994282" cy="375548"/>
              </a:xfrm>
              <a:prstGeom prst="rect">
                <a:avLst/>
              </a:prstGeom>
            </p:spPr>
            <p:txBody>
              <a:bodyPr lIns="0" tIns="0" rIns="0" bIns="0" rtlCol="0" anchor="t">
                <a:spAutoFit/>
              </a:bodyPr>
              <a:lstStyle/>
              <a:p>
                <a:pPr algn="l">
                  <a:lnSpc>
                    <a:spcPts val="2374"/>
                  </a:lnSpc>
                </a:pPr>
                <a:r>
                  <a:rPr lang="en-US" sz="1696">
                    <a:solidFill>
                      <a:srgbClr val="000000"/>
                    </a:solidFill>
                    <a:latin typeface="Century Expanded Bold"/>
                  </a:rPr>
                  <a:t>Ontime</a:t>
                </a:r>
              </a:p>
            </p:txBody>
          </p:sp>
          <p:sp>
            <p:nvSpPr>
              <p:cNvPr id="53" name="TextBox 53"/>
              <p:cNvSpPr txBox="1"/>
              <p:nvPr/>
            </p:nvSpPr>
            <p:spPr>
              <a:xfrm>
                <a:off x="4277539" y="-38100"/>
                <a:ext cx="1062153" cy="375548"/>
              </a:xfrm>
              <a:prstGeom prst="rect">
                <a:avLst/>
              </a:prstGeom>
            </p:spPr>
            <p:txBody>
              <a:bodyPr lIns="0" tIns="0" rIns="0" bIns="0" rtlCol="0" anchor="t">
                <a:spAutoFit/>
              </a:bodyPr>
              <a:lstStyle/>
              <a:p>
                <a:pPr algn="l">
                  <a:lnSpc>
                    <a:spcPts val="2374"/>
                  </a:lnSpc>
                </a:pPr>
                <a:r>
                  <a:rPr lang="en-US" sz="1696">
                    <a:solidFill>
                      <a:srgbClr val="000000"/>
                    </a:solidFill>
                    <a:latin typeface="Century Expanded Bold"/>
                  </a:rPr>
                  <a:t>Delayed</a:t>
                </a:r>
              </a:p>
            </p:txBody>
          </p:sp>
          <p:grpSp>
            <p:nvGrpSpPr>
              <p:cNvPr id="54" name="Group 54"/>
              <p:cNvGrpSpPr>
                <a:grpSpLocks noChangeAspect="1"/>
              </p:cNvGrpSpPr>
              <p:nvPr/>
            </p:nvGrpSpPr>
            <p:grpSpPr>
              <a:xfrm>
                <a:off x="2529385" y="114876"/>
                <a:ext cx="1640459" cy="107696"/>
                <a:chOff x="2373449" y="-619760"/>
                <a:chExt cx="2321401" cy="152400"/>
              </a:xfrm>
            </p:grpSpPr>
            <p:sp>
              <p:nvSpPr>
                <p:cNvPr id="55" name="Freeform 55"/>
                <p:cNvSpPr/>
                <p:nvPr/>
              </p:nvSpPr>
              <p:spPr>
                <a:xfrm>
                  <a:off x="2373449"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009FBD"/>
                </a:solidFill>
              </p:spPr>
            </p:sp>
            <p:sp>
              <p:nvSpPr>
                <p:cNvPr id="56" name="Freeform 56"/>
                <p:cNvSpPr/>
                <p:nvPr/>
              </p:nvSpPr>
              <p:spPr>
                <a:xfrm>
                  <a:off x="4542450"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A9884"/>
                </a:solidFill>
              </p:spPr>
            </p:sp>
          </p:grpSp>
          <p:sp>
            <p:nvSpPr>
              <p:cNvPr id="57" name="TextBox 57"/>
              <p:cNvSpPr txBox="1"/>
              <p:nvPr/>
            </p:nvSpPr>
            <p:spPr>
              <a:xfrm>
                <a:off x="1406041" y="5421505"/>
                <a:ext cx="838571"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Flight</a:t>
                </a:r>
              </a:p>
            </p:txBody>
          </p:sp>
          <p:sp>
            <p:nvSpPr>
              <p:cNvPr id="58" name="TextBox 58"/>
              <p:cNvSpPr txBox="1"/>
              <p:nvPr/>
            </p:nvSpPr>
            <p:spPr>
              <a:xfrm>
                <a:off x="3795319" y="5421505"/>
                <a:ext cx="601528"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Ship</a:t>
                </a:r>
              </a:p>
            </p:txBody>
          </p:sp>
          <p:sp>
            <p:nvSpPr>
              <p:cNvPr id="59" name="TextBox 59"/>
              <p:cNvSpPr txBox="1"/>
              <p:nvPr/>
            </p:nvSpPr>
            <p:spPr>
              <a:xfrm>
                <a:off x="6019687" y="5421505"/>
                <a:ext cx="694303"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Road</a:t>
                </a:r>
              </a:p>
            </p:txBody>
          </p:sp>
          <p:grpSp>
            <p:nvGrpSpPr>
              <p:cNvPr id="60" name="Group 60"/>
              <p:cNvGrpSpPr>
                <a:grpSpLocks noChangeAspect="1"/>
              </p:cNvGrpSpPr>
              <p:nvPr/>
            </p:nvGrpSpPr>
            <p:grpSpPr>
              <a:xfrm>
                <a:off x="852146" y="552840"/>
                <a:ext cx="6487874" cy="4763171"/>
                <a:chOff x="0" y="0"/>
                <a:chExt cx="9180944" cy="6740329"/>
              </a:xfrm>
            </p:grpSpPr>
            <p:sp>
              <p:nvSpPr>
                <p:cNvPr id="61" name="Freeform 61"/>
                <p:cNvSpPr/>
                <p:nvPr/>
              </p:nvSpPr>
              <p:spPr>
                <a:xfrm>
                  <a:off x="0" y="-6350"/>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62" name="Freeform 62"/>
                <p:cNvSpPr/>
                <p:nvPr/>
              </p:nvSpPr>
              <p:spPr>
                <a:xfrm>
                  <a:off x="0" y="1341716"/>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63" name="Freeform 63"/>
                <p:cNvSpPr/>
                <p:nvPr/>
              </p:nvSpPr>
              <p:spPr>
                <a:xfrm>
                  <a:off x="0" y="2689782"/>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64" name="Freeform 64"/>
                <p:cNvSpPr/>
                <p:nvPr/>
              </p:nvSpPr>
              <p:spPr>
                <a:xfrm>
                  <a:off x="0" y="4037847"/>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65" name="Freeform 65"/>
                <p:cNvSpPr/>
                <p:nvPr/>
              </p:nvSpPr>
              <p:spPr>
                <a:xfrm>
                  <a:off x="0" y="5385913"/>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66" name="Freeform 66"/>
                <p:cNvSpPr/>
                <p:nvPr/>
              </p:nvSpPr>
              <p:spPr>
                <a:xfrm>
                  <a:off x="0" y="6733979"/>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60000"/>
                  </a:srgbClr>
                </a:solidFill>
              </p:spPr>
            </p:sp>
          </p:grpSp>
          <p:sp>
            <p:nvSpPr>
              <p:cNvPr id="67" name="TextBox 67"/>
              <p:cNvSpPr txBox="1"/>
              <p:nvPr/>
            </p:nvSpPr>
            <p:spPr>
              <a:xfrm>
                <a:off x="0" y="346016"/>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5.000 </a:t>
                </a:r>
              </a:p>
            </p:txBody>
          </p:sp>
          <p:sp>
            <p:nvSpPr>
              <p:cNvPr id="68" name="TextBox 68"/>
              <p:cNvSpPr txBox="1"/>
              <p:nvPr/>
            </p:nvSpPr>
            <p:spPr>
              <a:xfrm>
                <a:off x="0" y="1298650"/>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4.000 </a:t>
                </a:r>
              </a:p>
            </p:txBody>
          </p:sp>
          <p:sp>
            <p:nvSpPr>
              <p:cNvPr id="69" name="TextBox 69"/>
              <p:cNvSpPr txBox="1"/>
              <p:nvPr/>
            </p:nvSpPr>
            <p:spPr>
              <a:xfrm>
                <a:off x="0" y="2251284"/>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3.000 </a:t>
                </a:r>
              </a:p>
            </p:txBody>
          </p:sp>
          <p:sp>
            <p:nvSpPr>
              <p:cNvPr id="70" name="TextBox 70"/>
              <p:cNvSpPr txBox="1"/>
              <p:nvPr/>
            </p:nvSpPr>
            <p:spPr>
              <a:xfrm>
                <a:off x="0" y="3203918"/>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2.000 </a:t>
                </a:r>
              </a:p>
            </p:txBody>
          </p:sp>
          <p:sp>
            <p:nvSpPr>
              <p:cNvPr id="71" name="TextBox 71"/>
              <p:cNvSpPr txBox="1"/>
              <p:nvPr/>
            </p:nvSpPr>
            <p:spPr>
              <a:xfrm>
                <a:off x="0" y="4156553"/>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1.000 </a:t>
                </a:r>
              </a:p>
            </p:txBody>
          </p:sp>
          <p:sp>
            <p:nvSpPr>
              <p:cNvPr id="72" name="TextBox 72"/>
              <p:cNvSpPr txBox="1"/>
              <p:nvPr/>
            </p:nvSpPr>
            <p:spPr>
              <a:xfrm>
                <a:off x="495851" y="5109187"/>
                <a:ext cx="212700"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0 </a:t>
                </a:r>
              </a:p>
            </p:txBody>
          </p:sp>
          <p:grpSp>
            <p:nvGrpSpPr>
              <p:cNvPr id="73" name="Group 73"/>
              <p:cNvGrpSpPr>
                <a:grpSpLocks noChangeAspect="1"/>
              </p:cNvGrpSpPr>
              <p:nvPr/>
            </p:nvGrpSpPr>
            <p:grpSpPr>
              <a:xfrm>
                <a:off x="852146" y="1063728"/>
                <a:ext cx="6487874" cy="4252283"/>
                <a:chOff x="0" y="722954"/>
                <a:chExt cx="9180944" cy="6017375"/>
              </a:xfrm>
            </p:grpSpPr>
            <p:sp>
              <p:nvSpPr>
                <p:cNvPr id="74" name="Freeform 74"/>
                <p:cNvSpPr/>
                <p:nvPr/>
              </p:nvSpPr>
              <p:spPr>
                <a:xfrm>
                  <a:off x="0" y="5781692"/>
                  <a:ext cx="1364442" cy="958636"/>
                </a:xfrm>
                <a:custGeom>
                  <a:avLst/>
                  <a:gdLst/>
                  <a:ahLst/>
                  <a:cxnLst/>
                  <a:rect l="l" t="t" r="r" b="b"/>
                  <a:pathLst>
                    <a:path w="1364442" h="958636">
                      <a:moveTo>
                        <a:pt x="0" y="958637"/>
                      </a:moveTo>
                      <a:lnTo>
                        <a:pt x="0" y="109156"/>
                      </a:lnTo>
                      <a:cubicBezTo>
                        <a:pt x="0" y="80206"/>
                        <a:pt x="11500" y="52442"/>
                        <a:pt x="31971" y="31971"/>
                      </a:cubicBezTo>
                      <a:cubicBezTo>
                        <a:pt x="52441" y="11501"/>
                        <a:pt x="80206" y="0"/>
                        <a:pt x="109155" y="0"/>
                      </a:cubicBezTo>
                      <a:lnTo>
                        <a:pt x="1255286" y="0"/>
                      </a:lnTo>
                      <a:cubicBezTo>
                        <a:pt x="1284236" y="0"/>
                        <a:pt x="1312000" y="11501"/>
                        <a:pt x="1332471" y="31971"/>
                      </a:cubicBezTo>
                      <a:cubicBezTo>
                        <a:pt x="1352941" y="52442"/>
                        <a:pt x="1364442" y="80206"/>
                        <a:pt x="1364442" y="109156"/>
                      </a:cubicBezTo>
                      <a:lnTo>
                        <a:pt x="1364442" y="958637"/>
                      </a:lnTo>
                      <a:close/>
                    </a:path>
                  </a:pathLst>
                </a:custGeom>
                <a:solidFill>
                  <a:srgbClr val="009FBD"/>
                </a:solidFill>
              </p:spPr>
            </p:sp>
            <p:sp>
              <p:nvSpPr>
                <p:cNvPr id="75" name="Freeform 75"/>
                <p:cNvSpPr/>
                <p:nvPr/>
              </p:nvSpPr>
              <p:spPr>
                <a:xfrm>
                  <a:off x="3213330" y="2687811"/>
                  <a:ext cx="1364442" cy="4052518"/>
                </a:xfrm>
                <a:custGeom>
                  <a:avLst/>
                  <a:gdLst/>
                  <a:ahLst/>
                  <a:cxnLst/>
                  <a:rect l="l" t="t" r="r" b="b"/>
                  <a:pathLst>
                    <a:path w="1364442" h="4052518">
                      <a:moveTo>
                        <a:pt x="0" y="4052518"/>
                      </a:moveTo>
                      <a:lnTo>
                        <a:pt x="0" y="109155"/>
                      </a:lnTo>
                      <a:cubicBezTo>
                        <a:pt x="0" y="80205"/>
                        <a:pt x="11501" y="52441"/>
                        <a:pt x="31971" y="31970"/>
                      </a:cubicBezTo>
                      <a:cubicBezTo>
                        <a:pt x="52442" y="11500"/>
                        <a:pt x="80206" y="0"/>
                        <a:pt x="109156" y="0"/>
                      </a:cubicBezTo>
                      <a:lnTo>
                        <a:pt x="1255287" y="0"/>
                      </a:lnTo>
                      <a:cubicBezTo>
                        <a:pt x="1284237" y="0"/>
                        <a:pt x="1312001" y="11500"/>
                        <a:pt x="1332471" y="31971"/>
                      </a:cubicBezTo>
                      <a:cubicBezTo>
                        <a:pt x="1352942" y="52441"/>
                        <a:pt x="1364442" y="80205"/>
                        <a:pt x="1364442" y="109155"/>
                      </a:cubicBezTo>
                      <a:lnTo>
                        <a:pt x="1364442" y="4052518"/>
                      </a:lnTo>
                      <a:close/>
                    </a:path>
                  </a:pathLst>
                </a:custGeom>
                <a:solidFill>
                  <a:srgbClr val="009FBD"/>
                </a:solidFill>
              </p:spPr>
            </p:sp>
            <p:sp>
              <p:nvSpPr>
                <p:cNvPr id="76" name="Freeform 76"/>
                <p:cNvSpPr/>
                <p:nvPr/>
              </p:nvSpPr>
              <p:spPr>
                <a:xfrm>
                  <a:off x="6426661" y="5758533"/>
                  <a:ext cx="1364442" cy="981796"/>
                </a:xfrm>
                <a:custGeom>
                  <a:avLst/>
                  <a:gdLst/>
                  <a:ahLst/>
                  <a:cxnLst/>
                  <a:rect l="l" t="t" r="r" b="b"/>
                  <a:pathLst>
                    <a:path w="1364442" h="981796">
                      <a:moveTo>
                        <a:pt x="0" y="981796"/>
                      </a:moveTo>
                      <a:lnTo>
                        <a:pt x="0" y="109155"/>
                      </a:lnTo>
                      <a:cubicBezTo>
                        <a:pt x="0" y="80206"/>
                        <a:pt x="11500" y="52441"/>
                        <a:pt x="31971" y="31971"/>
                      </a:cubicBezTo>
                      <a:cubicBezTo>
                        <a:pt x="52442" y="11500"/>
                        <a:pt x="80205" y="0"/>
                        <a:pt x="109156" y="0"/>
                      </a:cubicBezTo>
                      <a:lnTo>
                        <a:pt x="1255286" y="0"/>
                      </a:lnTo>
                      <a:cubicBezTo>
                        <a:pt x="1284237" y="0"/>
                        <a:pt x="1312000" y="11500"/>
                        <a:pt x="1332471" y="31971"/>
                      </a:cubicBezTo>
                      <a:cubicBezTo>
                        <a:pt x="1352942" y="52441"/>
                        <a:pt x="1364442" y="80206"/>
                        <a:pt x="1364442" y="109155"/>
                      </a:cubicBezTo>
                      <a:lnTo>
                        <a:pt x="1364442" y="981796"/>
                      </a:lnTo>
                      <a:close/>
                    </a:path>
                  </a:pathLst>
                </a:custGeom>
                <a:solidFill>
                  <a:srgbClr val="009FBD"/>
                </a:solidFill>
              </p:spPr>
            </p:sp>
            <p:sp>
              <p:nvSpPr>
                <p:cNvPr id="77" name="Freeform 77"/>
                <p:cNvSpPr/>
                <p:nvPr/>
              </p:nvSpPr>
              <p:spPr>
                <a:xfrm>
                  <a:off x="1389842" y="5292896"/>
                  <a:ext cx="1364442" cy="1447433"/>
                </a:xfrm>
                <a:custGeom>
                  <a:avLst/>
                  <a:gdLst/>
                  <a:ahLst/>
                  <a:cxnLst/>
                  <a:rect l="l" t="t" r="r" b="b"/>
                  <a:pathLst>
                    <a:path w="1364442" h="1447433">
                      <a:moveTo>
                        <a:pt x="0" y="1447433"/>
                      </a:moveTo>
                      <a:lnTo>
                        <a:pt x="0" y="109156"/>
                      </a:lnTo>
                      <a:cubicBezTo>
                        <a:pt x="0" y="80206"/>
                        <a:pt x="11500" y="52442"/>
                        <a:pt x="31970" y="31971"/>
                      </a:cubicBezTo>
                      <a:cubicBezTo>
                        <a:pt x="52441" y="11500"/>
                        <a:pt x="80205" y="0"/>
                        <a:pt x="109155" y="0"/>
                      </a:cubicBezTo>
                      <a:lnTo>
                        <a:pt x="1255286" y="0"/>
                      </a:lnTo>
                      <a:cubicBezTo>
                        <a:pt x="1284236" y="0"/>
                        <a:pt x="1312000" y="11500"/>
                        <a:pt x="1332470" y="31971"/>
                      </a:cubicBezTo>
                      <a:cubicBezTo>
                        <a:pt x="1352941" y="52442"/>
                        <a:pt x="1364441" y="80206"/>
                        <a:pt x="1364441" y="109156"/>
                      </a:cubicBezTo>
                      <a:lnTo>
                        <a:pt x="1364441" y="1447433"/>
                      </a:lnTo>
                      <a:close/>
                    </a:path>
                  </a:pathLst>
                </a:custGeom>
                <a:solidFill>
                  <a:srgbClr val="FA9884"/>
                </a:solidFill>
              </p:spPr>
            </p:sp>
            <p:sp>
              <p:nvSpPr>
                <p:cNvPr id="78" name="Freeform 78"/>
                <p:cNvSpPr/>
                <p:nvPr/>
              </p:nvSpPr>
              <p:spPr>
                <a:xfrm>
                  <a:off x="4603172" y="722954"/>
                  <a:ext cx="1364442" cy="6017375"/>
                </a:xfrm>
                <a:custGeom>
                  <a:avLst/>
                  <a:gdLst/>
                  <a:ahLst/>
                  <a:cxnLst/>
                  <a:rect l="l" t="t" r="r" b="b"/>
                  <a:pathLst>
                    <a:path w="1364442" h="6017375">
                      <a:moveTo>
                        <a:pt x="0" y="6017375"/>
                      </a:moveTo>
                      <a:lnTo>
                        <a:pt x="0" y="109155"/>
                      </a:lnTo>
                      <a:cubicBezTo>
                        <a:pt x="0" y="80205"/>
                        <a:pt x="11500" y="52441"/>
                        <a:pt x="31971" y="31970"/>
                      </a:cubicBezTo>
                      <a:cubicBezTo>
                        <a:pt x="52442" y="11500"/>
                        <a:pt x="80206" y="0"/>
                        <a:pt x="109155" y="0"/>
                      </a:cubicBezTo>
                      <a:lnTo>
                        <a:pt x="1255286" y="0"/>
                      </a:lnTo>
                      <a:cubicBezTo>
                        <a:pt x="1284236" y="0"/>
                        <a:pt x="1312000" y="11500"/>
                        <a:pt x="1332471" y="31970"/>
                      </a:cubicBezTo>
                      <a:cubicBezTo>
                        <a:pt x="1352942" y="52441"/>
                        <a:pt x="1364442" y="80205"/>
                        <a:pt x="1364442" y="109155"/>
                      </a:cubicBezTo>
                      <a:lnTo>
                        <a:pt x="1364442" y="6017375"/>
                      </a:lnTo>
                      <a:close/>
                    </a:path>
                  </a:pathLst>
                </a:custGeom>
                <a:solidFill>
                  <a:srgbClr val="FA9884"/>
                </a:solidFill>
              </p:spPr>
            </p:sp>
            <p:sp>
              <p:nvSpPr>
                <p:cNvPr id="79" name="Freeform 79"/>
                <p:cNvSpPr/>
                <p:nvPr/>
              </p:nvSpPr>
              <p:spPr>
                <a:xfrm>
                  <a:off x="7816503" y="5338731"/>
                  <a:ext cx="1364442" cy="1401598"/>
                </a:xfrm>
                <a:custGeom>
                  <a:avLst/>
                  <a:gdLst/>
                  <a:ahLst/>
                  <a:cxnLst/>
                  <a:rect l="l" t="t" r="r" b="b"/>
                  <a:pathLst>
                    <a:path w="1364442" h="1401598">
                      <a:moveTo>
                        <a:pt x="0" y="1401598"/>
                      </a:moveTo>
                      <a:lnTo>
                        <a:pt x="0" y="109155"/>
                      </a:lnTo>
                      <a:cubicBezTo>
                        <a:pt x="0" y="80205"/>
                        <a:pt x="11500" y="52441"/>
                        <a:pt x="31971" y="31971"/>
                      </a:cubicBezTo>
                      <a:cubicBezTo>
                        <a:pt x="52441" y="11500"/>
                        <a:pt x="80205" y="0"/>
                        <a:pt x="109155" y="0"/>
                      </a:cubicBezTo>
                      <a:lnTo>
                        <a:pt x="1255286" y="0"/>
                      </a:lnTo>
                      <a:cubicBezTo>
                        <a:pt x="1284236" y="0"/>
                        <a:pt x="1311999" y="11500"/>
                        <a:pt x="1332470" y="31971"/>
                      </a:cubicBezTo>
                      <a:cubicBezTo>
                        <a:pt x="1352941" y="52441"/>
                        <a:pt x="1364441" y="80205"/>
                        <a:pt x="1364441" y="109155"/>
                      </a:cubicBezTo>
                      <a:lnTo>
                        <a:pt x="1364441" y="1401598"/>
                      </a:lnTo>
                      <a:close/>
                    </a:path>
                  </a:pathLst>
                </a:custGeom>
                <a:solidFill>
                  <a:srgbClr val="FA9884"/>
                </a:solidFill>
              </p:spPr>
            </p:sp>
          </p:grpSp>
        </p:grpSp>
        <p:grpSp>
          <p:nvGrpSpPr>
            <p:cNvPr id="80" name="Group 80"/>
            <p:cNvGrpSpPr/>
            <p:nvPr/>
          </p:nvGrpSpPr>
          <p:grpSpPr>
            <a:xfrm>
              <a:off x="12479123" y="4189853"/>
              <a:ext cx="5504077" cy="4347790"/>
              <a:chOff x="0" y="0"/>
              <a:chExt cx="7027526" cy="5797053"/>
            </a:xfrm>
          </p:grpSpPr>
          <p:sp>
            <p:nvSpPr>
              <p:cNvPr id="81" name="TextBox 81"/>
              <p:cNvSpPr txBox="1"/>
              <p:nvPr/>
            </p:nvSpPr>
            <p:spPr>
              <a:xfrm>
                <a:off x="2588530" y="-38100"/>
                <a:ext cx="994282" cy="375548"/>
              </a:xfrm>
              <a:prstGeom prst="rect">
                <a:avLst/>
              </a:prstGeom>
            </p:spPr>
            <p:txBody>
              <a:bodyPr lIns="0" tIns="0" rIns="0" bIns="0" rtlCol="0" anchor="t">
                <a:spAutoFit/>
              </a:bodyPr>
              <a:lstStyle/>
              <a:p>
                <a:pPr algn="l">
                  <a:lnSpc>
                    <a:spcPts val="2374"/>
                  </a:lnSpc>
                </a:pPr>
                <a:r>
                  <a:rPr lang="en-US" sz="1696">
                    <a:solidFill>
                      <a:srgbClr val="000000"/>
                    </a:solidFill>
                    <a:latin typeface="Century Expanded Bold"/>
                  </a:rPr>
                  <a:t>Ontime</a:t>
                </a:r>
              </a:p>
            </p:txBody>
          </p:sp>
          <p:sp>
            <p:nvSpPr>
              <p:cNvPr id="82" name="TextBox 82"/>
              <p:cNvSpPr txBox="1"/>
              <p:nvPr/>
            </p:nvSpPr>
            <p:spPr>
              <a:xfrm>
                <a:off x="4121293" y="-38100"/>
                <a:ext cx="1062153" cy="375548"/>
              </a:xfrm>
              <a:prstGeom prst="rect">
                <a:avLst/>
              </a:prstGeom>
            </p:spPr>
            <p:txBody>
              <a:bodyPr lIns="0" tIns="0" rIns="0" bIns="0" rtlCol="0" anchor="t">
                <a:spAutoFit/>
              </a:bodyPr>
              <a:lstStyle/>
              <a:p>
                <a:pPr algn="l">
                  <a:lnSpc>
                    <a:spcPts val="2374"/>
                  </a:lnSpc>
                </a:pPr>
                <a:r>
                  <a:rPr lang="en-US" sz="1696">
                    <a:solidFill>
                      <a:srgbClr val="000000"/>
                    </a:solidFill>
                    <a:latin typeface="Century Expanded Bold"/>
                  </a:rPr>
                  <a:t>Delayed</a:t>
                </a:r>
              </a:p>
            </p:txBody>
          </p:sp>
          <p:grpSp>
            <p:nvGrpSpPr>
              <p:cNvPr id="83" name="Group 83"/>
              <p:cNvGrpSpPr>
                <a:grpSpLocks noChangeAspect="1"/>
              </p:cNvGrpSpPr>
              <p:nvPr/>
            </p:nvGrpSpPr>
            <p:grpSpPr>
              <a:xfrm>
                <a:off x="2373138" y="114876"/>
                <a:ext cx="1640459" cy="107696"/>
                <a:chOff x="2152346" y="-619760"/>
                <a:chExt cx="2321401" cy="152400"/>
              </a:xfrm>
            </p:grpSpPr>
            <p:sp>
              <p:nvSpPr>
                <p:cNvPr id="84" name="Freeform 84"/>
                <p:cNvSpPr/>
                <p:nvPr/>
              </p:nvSpPr>
              <p:spPr>
                <a:xfrm>
                  <a:off x="2152346"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009FBD"/>
                </a:solidFill>
              </p:spPr>
            </p:sp>
            <p:sp>
              <p:nvSpPr>
                <p:cNvPr id="85" name="Freeform 85"/>
                <p:cNvSpPr/>
                <p:nvPr/>
              </p:nvSpPr>
              <p:spPr>
                <a:xfrm>
                  <a:off x="4321347"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A9884"/>
                </a:solidFill>
              </p:spPr>
            </p:sp>
          </p:grpSp>
          <p:sp>
            <p:nvSpPr>
              <p:cNvPr id="86" name="TextBox 86"/>
              <p:cNvSpPr txBox="1"/>
              <p:nvPr/>
            </p:nvSpPr>
            <p:spPr>
              <a:xfrm>
                <a:off x="1486383" y="5421505"/>
                <a:ext cx="584139"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Low</a:t>
                </a:r>
              </a:p>
            </p:txBody>
          </p:sp>
          <p:sp>
            <p:nvSpPr>
              <p:cNvPr id="87" name="TextBox 87"/>
              <p:cNvSpPr txBox="1"/>
              <p:nvPr/>
            </p:nvSpPr>
            <p:spPr>
              <a:xfrm>
                <a:off x="3390474" y="5421505"/>
                <a:ext cx="1098725"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Medium</a:t>
                </a:r>
              </a:p>
            </p:txBody>
          </p:sp>
          <p:sp>
            <p:nvSpPr>
              <p:cNvPr id="88" name="TextBox 88"/>
              <p:cNvSpPr txBox="1"/>
              <p:nvPr/>
            </p:nvSpPr>
            <p:spPr>
              <a:xfrm>
                <a:off x="5767866" y="5421505"/>
                <a:ext cx="666706"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High</a:t>
                </a:r>
              </a:p>
            </p:txBody>
          </p:sp>
          <p:grpSp>
            <p:nvGrpSpPr>
              <p:cNvPr id="89" name="Group 89"/>
              <p:cNvGrpSpPr>
                <a:grpSpLocks noChangeAspect="1"/>
              </p:cNvGrpSpPr>
              <p:nvPr/>
            </p:nvGrpSpPr>
            <p:grpSpPr>
              <a:xfrm>
                <a:off x="852146" y="552840"/>
                <a:ext cx="6175381" cy="4763171"/>
                <a:chOff x="0" y="0"/>
                <a:chExt cx="8738737" cy="6740329"/>
              </a:xfrm>
            </p:grpSpPr>
            <p:sp>
              <p:nvSpPr>
                <p:cNvPr id="90" name="Freeform 90"/>
                <p:cNvSpPr/>
                <p:nvPr/>
              </p:nvSpPr>
              <p:spPr>
                <a:xfrm>
                  <a:off x="0" y="-6350"/>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24706"/>
                  </a:srgbClr>
                </a:solidFill>
              </p:spPr>
            </p:sp>
            <p:sp>
              <p:nvSpPr>
                <p:cNvPr id="91" name="Freeform 91"/>
                <p:cNvSpPr/>
                <p:nvPr/>
              </p:nvSpPr>
              <p:spPr>
                <a:xfrm>
                  <a:off x="0" y="1678732"/>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24706"/>
                  </a:srgbClr>
                </a:solidFill>
              </p:spPr>
            </p:sp>
            <p:sp>
              <p:nvSpPr>
                <p:cNvPr id="92" name="Freeform 92"/>
                <p:cNvSpPr/>
                <p:nvPr/>
              </p:nvSpPr>
              <p:spPr>
                <a:xfrm>
                  <a:off x="0" y="3363814"/>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24706"/>
                  </a:srgbClr>
                </a:solidFill>
              </p:spPr>
            </p:sp>
            <p:sp>
              <p:nvSpPr>
                <p:cNvPr id="93" name="Freeform 93"/>
                <p:cNvSpPr/>
                <p:nvPr/>
              </p:nvSpPr>
              <p:spPr>
                <a:xfrm>
                  <a:off x="0" y="5048896"/>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24706"/>
                  </a:srgbClr>
                </a:solidFill>
              </p:spPr>
            </p:sp>
            <p:sp>
              <p:nvSpPr>
                <p:cNvPr id="94" name="Freeform 94"/>
                <p:cNvSpPr/>
                <p:nvPr/>
              </p:nvSpPr>
              <p:spPr>
                <a:xfrm>
                  <a:off x="0" y="6733979"/>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60000"/>
                  </a:srgbClr>
                </a:solidFill>
              </p:spPr>
            </p:sp>
          </p:grpSp>
          <p:sp>
            <p:nvSpPr>
              <p:cNvPr id="95" name="TextBox 95"/>
              <p:cNvSpPr txBox="1"/>
              <p:nvPr/>
            </p:nvSpPr>
            <p:spPr>
              <a:xfrm>
                <a:off x="0" y="346016"/>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4.000 </a:t>
                </a:r>
              </a:p>
            </p:txBody>
          </p:sp>
          <p:sp>
            <p:nvSpPr>
              <p:cNvPr id="96" name="TextBox 96"/>
              <p:cNvSpPr txBox="1"/>
              <p:nvPr/>
            </p:nvSpPr>
            <p:spPr>
              <a:xfrm>
                <a:off x="0" y="1536809"/>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3.000 </a:t>
                </a:r>
              </a:p>
            </p:txBody>
          </p:sp>
          <p:sp>
            <p:nvSpPr>
              <p:cNvPr id="97" name="TextBox 97"/>
              <p:cNvSpPr txBox="1"/>
              <p:nvPr/>
            </p:nvSpPr>
            <p:spPr>
              <a:xfrm>
                <a:off x="0" y="2727601"/>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2.000 </a:t>
                </a:r>
              </a:p>
            </p:txBody>
          </p:sp>
          <p:sp>
            <p:nvSpPr>
              <p:cNvPr id="98" name="TextBox 98"/>
              <p:cNvSpPr txBox="1"/>
              <p:nvPr/>
            </p:nvSpPr>
            <p:spPr>
              <a:xfrm>
                <a:off x="0" y="3918394"/>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1.000 </a:t>
                </a:r>
              </a:p>
            </p:txBody>
          </p:sp>
          <p:sp>
            <p:nvSpPr>
              <p:cNvPr id="99" name="TextBox 99"/>
              <p:cNvSpPr txBox="1"/>
              <p:nvPr/>
            </p:nvSpPr>
            <p:spPr>
              <a:xfrm>
                <a:off x="495851" y="5109187"/>
                <a:ext cx="212700"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0 </a:t>
                </a:r>
              </a:p>
            </p:txBody>
          </p:sp>
          <p:grpSp>
            <p:nvGrpSpPr>
              <p:cNvPr id="100" name="Group 100"/>
              <p:cNvGrpSpPr>
                <a:grpSpLocks noChangeAspect="1"/>
              </p:cNvGrpSpPr>
              <p:nvPr/>
            </p:nvGrpSpPr>
            <p:grpSpPr>
              <a:xfrm>
                <a:off x="852146" y="1572434"/>
                <a:ext cx="6175381" cy="3743576"/>
                <a:chOff x="0" y="1442821"/>
                <a:chExt cx="8738737" cy="5297508"/>
              </a:xfrm>
            </p:grpSpPr>
            <p:sp>
              <p:nvSpPr>
                <p:cNvPr id="101" name="Freeform 101"/>
                <p:cNvSpPr/>
                <p:nvPr/>
              </p:nvSpPr>
              <p:spPr>
                <a:xfrm>
                  <a:off x="0" y="3101244"/>
                  <a:ext cx="1298111" cy="3639084"/>
                </a:xfrm>
                <a:custGeom>
                  <a:avLst/>
                  <a:gdLst/>
                  <a:ahLst/>
                  <a:cxnLst/>
                  <a:rect l="l" t="t" r="r" b="b"/>
                  <a:pathLst>
                    <a:path w="1298111" h="3639084">
                      <a:moveTo>
                        <a:pt x="0" y="3639085"/>
                      </a:moveTo>
                      <a:lnTo>
                        <a:pt x="0" y="103849"/>
                      </a:lnTo>
                      <a:cubicBezTo>
                        <a:pt x="0" y="46495"/>
                        <a:pt x="46495" y="0"/>
                        <a:pt x="103849" y="0"/>
                      </a:cubicBezTo>
                      <a:lnTo>
                        <a:pt x="1194262" y="0"/>
                      </a:lnTo>
                      <a:cubicBezTo>
                        <a:pt x="1251616" y="0"/>
                        <a:pt x="1298110" y="46495"/>
                        <a:pt x="1298111" y="103849"/>
                      </a:cubicBezTo>
                      <a:lnTo>
                        <a:pt x="1298111" y="3639085"/>
                      </a:lnTo>
                      <a:close/>
                    </a:path>
                  </a:pathLst>
                </a:custGeom>
                <a:solidFill>
                  <a:srgbClr val="009FBD"/>
                </a:solidFill>
              </p:spPr>
            </p:sp>
            <p:sp>
              <p:nvSpPr>
                <p:cNvPr id="102" name="Freeform 102"/>
                <p:cNvSpPr/>
                <p:nvPr/>
              </p:nvSpPr>
              <p:spPr>
                <a:xfrm>
                  <a:off x="3058558" y="3453124"/>
                  <a:ext cx="1298110" cy="3287205"/>
                </a:xfrm>
                <a:custGeom>
                  <a:avLst/>
                  <a:gdLst/>
                  <a:ahLst/>
                  <a:cxnLst/>
                  <a:rect l="l" t="t" r="r" b="b"/>
                  <a:pathLst>
                    <a:path w="1298110" h="3287205">
                      <a:moveTo>
                        <a:pt x="0" y="3287205"/>
                      </a:moveTo>
                      <a:lnTo>
                        <a:pt x="0" y="103848"/>
                      </a:lnTo>
                      <a:cubicBezTo>
                        <a:pt x="0" y="46494"/>
                        <a:pt x="46495" y="0"/>
                        <a:pt x="103849" y="0"/>
                      </a:cubicBezTo>
                      <a:lnTo>
                        <a:pt x="1194262" y="0"/>
                      </a:lnTo>
                      <a:cubicBezTo>
                        <a:pt x="1251616" y="0"/>
                        <a:pt x="1298111" y="46495"/>
                        <a:pt x="1298111" y="103848"/>
                      </a:cubicBezTo>
                      <a:lnTo>
                        <a:pt x="1298111" y="3287205"/>
                      </a:lnTo>
                      <a:close/>
                    </a:path>
                  </a:pathLst>
                </a:custGeom>
                <a:solidFill>
                  <a:srgbClr val="009FBD"/>
                </a:solidFill>
              </p:spPr>
            </p:sp>
            <p:sp>
              <p:nvSpPr>
                <p:cNvPr id="103" name="Freeform 103"/>
                <p:cNvSpPr/>
                <p:nvPr/>
              </p:nvSpPr>
              <p:spPr>
                <a:xfrm>
                  <a:off x="6117116" y="6177514"/>
                  <a:ext cx="1298110" cy="562815"/>
                </a:xfrm>
                <a:custGeom>
                  <a:avLst/>
                  <a:gdLst/>
                  <a:ahLst/>
                  <a:cxnLst/>
                  <a:rect l="l" t="t" r="r" b="b"/>
                  <a:pathLst>
                    <a:path w="1298110" h="562815">
                      <a:moveTo>
                        <a:pt x="0" y="562815"/>
                      </a:moveTo>
                      <a:lnTo>
                        <a:pt x="0" y="103848"/>
                      </a:lnTo>
                      <a:cubicBezTo>
                        <a:pt x="0" y="46494"/>
                        <a:pt x="46495" y="0"/>
                        <a:pt x="103849" y="0"/>
                      </a:cubicBezTo>
                      <a:lnTo>
                        <a:pt x="1194262" y="0"/>
                      </a:lnTo>
                      <a:cubicBezTo>
                        <a:pt x="1251616" y="0"/>
                        <a:pt x="1298110" y="46494"/>
                        <a:pt x="1298110" y="103848"/>
                      </a:cubicBezTo>
                      <a:lnTo>
                        <a:pt x="1298110" y="562815"/>
                      </a:lnTo>
                      <a:close/>
                    </a:path>
                  </a:pathLst>
                </a:custGeom>
                <a:solidFill>
                  <a:srgbClr val="009FBD"/>
                </a:solidFill>
              </p:spPr>
            </p:sp>
            <p:sp>
              <p:nvSpPr>
                <p:cNvPr id="104" name="Freeform 104"/>
                <p:cNvSpPr/>
                <p:nvPr/>
              </p:nvSpPr>
              <p:spPr>
                <a:xfrm>
                  <a:off x="1323511" y="1442821"/>
                  <a:ext cx="1298111" cy="5297508"/>
                </a:xfrm>
                <a:custGeom>
                  <a:avLst/>
                  <a:gdLst/>
                  <a:ahLst/>
                  <a:cxnLst/>
                  <a:rect l="l" t="t" r="r" b="b"/>
                  <a:pathLst>
                    <a:path w="1298111" h="5297508">
                      <a:moveTo>
                        <a:pt x="0" y="5297508"/>
                      </a:moveTo>
                      <a:lnTo>
                        <a:pt x="0" y="103849"/>
                      </a:lnTo>
                      <a:cubicBezTo>
                        <a:pt x="0" y="76306"/>
                        <a:pt x="10941" y="49892"/>
                        <a:pt x="30416" y="30416"/>
                      </a:cubicBezTo>
                      <a:cubicBezTo>
                        <a:pt x="49892" y="10941"/>
                        <a:pt x="76306" y="0"/>
                        <a:pt x="103848" y="0"/>
                      </a:cubicBezTo>
                      <a:lnTo>
                        <a:pt x="1194261" y="0"/>
                      </a:lnTo>
                      <a:cubicBezTo>
                        <a:pt x="1221804" y="0"/>
                        <a:pt x="1248218" y="10941"/>
                        <a:pt x="1267694" y="30416"/>
                      </a:cubicBezTo>
                      <a:cubicBezTo>
                        <a:pt x="1287169" y="49892"/>
                        <a:pt x="1298110" y="76306"/>
                        <a:pt x="1298110" y="103849"/>
                      </a:cubicBezTo>
                      <a:lnTo>
                        <a:pt x="1298110" y="5297508"/>
                      </a:lnTo>
                      <a:close/>
                    </a:path>
                  </a:pathLst>
                </a:custGeom>
                <a:solidFill>
                  <a:srgbClr val="FA9884"/>
                </a:solidFill>
              </p:spPr>
            </p:sp>
            <p:sp>
              <p:nvSpPr>
                <p:cNvPr id="105" name="Freeform 105"/>
                <p:cNvSpPr/>
                <p:nvPr/>
              </p:nvSpPr>
              <p:spPr>
                <a:xfrm>
                  <a:off x="4382069" y="3520658"/>
                  <a:ext cx="1298111" cy="3219671"/>
                </a:xfrm>
                <a:custGeom>
                  <a:avLst/>
                  <a:gdLst/>
                  <a:ahLst/>
                  <a:cxnLst/>
                  <a:rect l="l" t="t" r="r" b="b"/>
                  <a:pathLst>
                    <a:path w="1298111" h="3219671">
                      <a:moveTo>
                        <a:pt x="0" y="3219671"/>
                      </a:moveTo>
                      <a:lnTo>
                        <a:pt x="0" y="103848"/>
                      </a:lnTo>
                      <a:cubicBezTo>
                        <a:pt x="0" y="76306"/>
                        <a:pt x="10941" y="49891"/>
                        <a:pt x="30416" y="30416"/>
                      </a:cubicBezTo>
                      <a:cubicBezTo>
                        <a:pt x="49892" y="10941"/>
                        <a:pt x="76306" y="0"/>
                        <a:pt x="103849" y="0"/>
                      </a:cubicBezTo>
                      <a:lnTo>
                        <a:pt x="1194262" y="0"/>
                      </a:lnTo>
                      <a:cubicBezTo>
                        <a:pt x="1251615" y="0"/>
                        <a:pt x="1298110" y="46494"/>
                        <a:pt x="1298110" y="103848"/>
                      </a:cubicBezTo>
                      <a:lnTo>
                        <a:pt x="1298110" y="3219671"/>
                      </a:lnTo>
                      <a:close/>
                    </a:path>
                  </a:pathLst>
                </a:custGeom>
                <a:solidFill>
                  <a:srgbClr val="FA9884"/>
                </a:solidFill>
              </p:spPr>
            </p:sp>
            <p:sp>
              <p:nvSpPr>
                <p:cNvPr id="106" name="Freeform 106"/>
                <p:cNvSpPr/>
                <p:nvPr/>
              </p:nvSpPr>
              <p:spPr>
                <a:xfrm>
                  <a:off x="7440626" y="5679117"/>
                  <a:ext cx="1298111" cy="1061212"/>
                </a:xfrm>
                <a:custGeom>
                  <a:avLst/>
                  <a:gdLst/>
                  <a:ahLst/>
                  <a:cxnLst/>
                  <a:rect l="l" t="t" r="r" b="b"/>
                  <a:pathLst>
                    <a:path w="1298111" h="1061212">
                      <a:moveTo>
                        <a:pt x="0" y="1061212"/>
                      </a:moveTo>
                      <a:lnTo>
                        <a:pt x="0" y="103849"/>
                      </a:lnTo>
                      <a:cubicBezTo>
                        <a:pt x="0" y="76307"/>
                        <a:pt x="10942" y="49892"/>
                        <a:pt x="30417" y="30417"/>
                      </a:cubicBezTo>
                      <a:cubicBezTo>
                        <a:pt x="49893" y="10941"/>
                        <a:pt x="76307" y="0"/>
                        <a:pt x="103850" y="0"/>
                      </a:cubicBezTo>
                      <a:lnTo>
                        <a:pt x="1194262" y="0"/>
                      </a:lnTo>
                      <a:cubicBezTo>
                        <a:pt x="1251616" y="0"/>
                        <a:pt x="1298111" y="46495"/>
                        <a:pt x="1298111" y="103849"/>
                      </a:cubicBezTo>
                      <a:lnTo>
                        <a:pt x="1298111" y="1061212"/>
                      </a:lnTo>
                      <a:close/>
                    </a:path>
                  </a:pathLst>
                </a:custGeom>
                <a:solidFill>
                  <a:srgbClr val="FA9884"/>
                </a:solidFill>
              </p:spPr>
            </p:sp>
          </p:grpSp>
        </p:grpSp>
      </p:grpSp>
      <p:sp>
        <p:nvSpPr>
          <p:cNvPr id="107" name="TextBox 107"/>
          <p:cNvSpPr txBox="1"/>
          <p:nvPr/>
        </p:nvSpPr>
        <p:spPr>
          <a:xfrm>
            <a:off x="2867776" y="1437921"/>
            <a:ext cx="13191900" cy="1008380"/>
          </a:xfrm>
          <a:prstGeom prst="rect">
            <a:avLst/>
          </a:prstGeom>
        </p:spPr>
        <p:txBody>
          <a:bodyPr lIns="0" tIns="0" rIns="0" bIns="0" rtlCol="0" anchor="t">
            <a:spAutoFit/>
          </a:bodyPr>
          <a:lstStyle/>
          <a:p>
            <a:pPr algn="ctr">
              <a:lnSpc>
                <a:spcPts val="3879"/>
              </a:lnSpc>
            </a:pPr>
            <a:r>
              <a:rPr lang="en-US" sz="3999" dirty="0">
                <a:solidFill>
                  <a:srgbClr val="000000"/>
                </a:solidFill>
                <a:effectLst>
                  <a:outerShdw blurRad="60007" dist="310007" dir="7680000" sy="30000" kx="1300200" algn="ctr" rotWithShape="0">
                    <a:prstClr val="black">
                      <a:alpha val="32000"/>
                    </a:prstClr>
                  </a:outerShdw>
                </a:effectLst>
                <a:latin typeface="Century Expanded Bold"/>
              </a:rPr>
              <a:t>COMPARISON OF DATA ON DELIVERY MODES IN SEVERAL ASPECTS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0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grpSp>
      <p:sp>
        <p:nvSpPr>
          <p:cNvPr id="5" name="Freeform 5"/>
          <p:cNvSpPr/>
          <p:nvPr/>
        </p:nvSpPr>
        <p:spPr>
          <a:xfrm>
            <a:off x="-903833" y="7295052"/>
            <a:ext cx="2685364" cy="2485182"/>
          </a:xfrm>
          <a:custGeom>
            <a:avLst/>
            <a:gdLst/>
            <a:ahLst/>
            <a:cxnLst/>
            <a:rect l="l" t="t" r="r" b="b"/>
            <a:pathLst>
              <a:path w="2685364" h="2485182">
                <a:moveTo>
                  <a:pt x="0" y="0"/>
                </a:moveTo>
                <a:lnTo>
                  <a:pt x="2685364" y="0"/>
                </a:lnTo>
                <a:lnTo>
                  <a:pt x="2685364" y="2485182"/>
                </a:lnTo>
                <a:lnTo>
                  <a:pt x="0" y="2485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446440" y="8114557"/>
            <a:ext cx="2347433" cy="2172443"/>
          </a:xfrm>
          <a:custGeom>
            <a:avLst/>
            <a:gdLst/>
            <a:ahLst/>
            <a:cxnLst/>
            <a:rect l="l" t="t" r="r" b="b"/>
            <a:pathLst>
              <a:path w="2347433" h="2172443">
                <a:moveTo>
                  <a:pt x="2347433" y="0"/>
                </a:moveTo>
                <a:lnTo>
                  <a:pt x="0" y="0"/>
                </a:lnTo>
                <a:lnTo>
                  <a:pt x="0" y="2172443"/>
                </a:lnTo>
                <a:lnTo>
                  <a:pt x="2347433" y="2172443"/>
                </a:lnTo>
                <a:lnTo>
                  <a:pt x="234743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165506" y="6985438"/>
            <a:ext cx="1677235" cy="1552205"/>
          </a:xfrm>
          <a:custGeom>
            <a:avLst/>
            <a:gdLst/>
            <a:ahLst/>
            <a:cxnLst/>
            <a:rect l="l" t="t" r="r" b="b"/>
            <a:pathLst>
              <a:path w="1677235" h="1552205">
                <a:moveTo>
                  <a:pt x="0" y="0"/>
                </a:moveTo>
                <a:lnTo>
                  <a:pt x="1677236" y="0"/>
                </a:lnTo>
                <a:lnTo>
                  <a:pt x="1677236" y="1552205"/>
                </a:lnTo>
                <a:lnTo>
                  <a:pt x="0" y="1552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5209942" y="-472007"/>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17204242" y="82927"/>
            <a:ext cx="2030113" cy="553667"/>
          </a:xfrm>
          <a:custGeom>
            <a:avLst/>
            <a:gdLst/>
            <a:ahLst/>
            <a:cxnLst/>
            <a:rect l="l" t="t" r="r" b="b"/>
            <a:pathLst>
              <a:path w="2030113" h="553667">
                <a:moveTo>
                  <a:pt x="0" y="0"/>
                </a:moveTo>
                <a:lnTo>
                  <a:pt x="2030113" y="0"/>
                </a:lnTo>
                <a:lnTo>
                  <a:pt x="2030113" y="553667"/>
                </a:lnTo>
                <a:lnTo>
                  <a:pt x="0" y="5536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1" name="TextBox 51"/>
          <p:cNvSpPr txBox="1"/>
          <p:nvPr/>
        </p:nvSpPr>
        <p:spPr>
          <a:xfrm>
            <a:off x="2867776" y="1437921"/>
            <a:ext cx="13191900" cy="1008380"/>
          </a:xfrm>
          <a:prstGeom prst="rect">
            <a:avLst/>
          </a:prstGeom>
        </p:spPr>
        <p:txBody>
          <a:bodyPr lIns="0" tIns="0" rIns="0" bIns="0" rtlCol="0" anchor="t">
            <a:spAutoFit/>
          </a:bodyPr>
          <a:lstStyle/>
          <a:p>
            <a:pPr algn="ctr">
              <a:lnSpc>
                <a:spcPts val="3879"/>
              </a:lnSpc>
            </a:pPr>
            <a:r>
              <a:rPr lang="en-US" sz="3999" dirty="0">
                <a:solidFill>
                  <a:srgbClr val="000000"/>
                </a:solidFill>
                <a:effectLst>
                  <a:outerShdw blurRad="60007" dist="310007" dir="7680000" sy="30000" kx="1300200" algn="ctr" rotWithShape="0">
                    <a:prstClr val="black">
                      <a:alpha val="32000"/>
                    </a:prstClr>
                  </a:outerShdw>
                </a:effectLst>
                <a:latin typeface="Century Expanded Bold"/>
              </a:rPr>
              <a:t>COMPARISON OF DATA ON DELIVERY MODES IN SEVERAL ASPECTS</a:t>
            </a:r>
          </a:p>
        </p:txBody>
      </p:sp>
      <p:grpSp>
        <p:nvGrpSpPr>
          <p:cNvPr id="58" name="Group 57">
            <a:extLst>
              <a:ext uri="{FF2B5EF4-FFF2-40B4-BE49-F238E27FC236}">
                <a16:creationId xmlns:a16="http://schemas.microsoft.com/office/drawing/2014/main" id="{F08A4A3F-2DE0-4A44-A25B-6996762DEF45}"/>
              </a:ext>
            </a:extLst>
          </p:cNvPr>
          <p:cNvGrpSpPr/>
          <p:nvPr/>
        </p:nvGrpSpPr>
        <p:grpSpPr>
          <a:xfrm>
            <a:off x="232909" y="2859736"/>
            <a:ext cx="17663579" cy="5889670"/>
            <a:chOff x="232909" y="2859736"/>
            <a:chExt cx="17663579" cy="5889670"/>
          </a:xfrm>
        </p:grpSpPr>
        <p:sp>
          <p:nvSpPr>
            <p:cNvPr id="8" name="Freeform 8"/>
            <p:cNvSpPr/>
            <p:nvPr/>
          </p:nvSpPr>
          <p:spPr>
            <a:xfrm>
              <a:off x="232909" y="2859736"/>
              <a:ext cx="17663579" cy="5889670"/>
            </a:xfrm>
            <a:custGeom>
              <a:avLst/>
              <a:gdLst/>
              <a:ahLst/>
              <a:cxnLst/>
              <a:rect l="l" t="t" r="r" b="b"/>
              <a:pathLst>
                <a:path w="17663579" h="5889670">
                  <a:moveTo>
                    <a:pt x="0" y="0"/>
                  </a:moveTo>
                  <a:lnTo>
                    <a:pt x="17663579" y="0"/>
                  </a:lnTo>
                  <a:lnTo>
                    <a:pt x="17663579" y="5889670"/>
                  </a:lnTo>
                  <a:lnTo>
                    <a:pt x="0" y="5889670"/>
                  </a:lnTo>
                  <a:lnTo>
                    <a:pt x="0" y="0"/>
                  </a:lnTo>
                  <a:close/>
                </a:path>
              </a:pathLst>
            </a:custGeom>
            <a:blipFill>
              <a:blip r:embed="rId13"/>
              <a:stretch>
                <a:fillRect t="-6241" b="-1143"/>
              </a:stretch>
            </a:blipFill>
          </p:spPr>
        </p:sp>
        <p:grpSp>
          <p:nvGrpSpPr>
            <p:cNvPr id="13" name="Group 13"/>
            <p:cNvGrpSpPr/>
            <p:nvPr/>
          </p:nvGrpSpPr>
          <p:grpSpPr>
            <a:xfrm>
              <a:off x="232909" y="4074597"/>
              <a:ext cx="17663579" cy="4674808"/>
              <a:chOff x="0" y="0"/>
              <a:chExt cx="4652136" cy="1231225"/>
            </a:xfrm>
          </p:grpSpPr>
          <p:sp>
            <p:nvSpPr>
              <p:cNvPr id="14" name="Freeform 14"/>
              <p:cNvSpPr/>
              <p:nvPr/>
            </p:nvSpPr>
            <p:spPr>
              <a:xfrm>
                <a:off x="0" y="0"/>
                <a:ext cx="4652136" cy="1231225"/>
              </a:xfrm>
              <a:custGeom>
                <a:avLst/>
                <a:gdLst/>
                <a:ahLst/>
                <a:cxnLst/>
                <a:rect l="l" t="t" r="r" b="b"/>
                <a:pathLst>
                  <a:path w="4652136" h="1231225">
                    <a:moveTo>
                      <a:pt x="0" y="0"/>
                    </a:moveTo>
                    <a:lnTo>
                      <a:pt x="4652136" y="0"/>
                    </a:lnTo>
                    <a:lnTo>
                      <a:pt x="4652136" y="1231225"/>
                    </a:lnTo>
                    <a:lnTo>
                      <a:pt x="0" y="1231225"/>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731131" y="4189853"/>
              <a:ext cx="5302675" cy="4347790"/>
              <a:chOff x="0" y="0"/>
              <a:chExt cx="7070234" cy="5797053"/>
            </a:xfrm>
          </p:grpSpPr>
          <p:sp>
            <p:nvSpPr>
              <p:cNvPr id="17" name="TextBox 17"/>
              <p:cNvSpPr txBox="1"/>
              <p:nvPr/>
            </p:nvSpPr>
            <p:spPr>
              <a:xfrm>
                <a:off x="2854322" y="-28575"/>
                <a:ext cx="731602" cy="276872"/>
              </a:xfrm>
              <a:prstGeom prst="rect">
                <a:avLst/>
              </a:prstGeom>
            </p:spPr>
            <p:txBody>
              <a:bodyPr lIns="0" tIns="0" rIns="0" bIns="0" rtlCol="0" anchor="t">
                <a:spAutoFit/>
              </a:bodyPr>
              <a:lstStyle/>
              <a:p>
                <a:pPr algn="l">
                  <a:lnSpc>
                    <a:spcPts val="1747"/>
                  </a:lnSpc>
                </a:pPr>
                <a:r>
                  <a:rPr lang="en-US" sz="1247">
                    <a:solidFill>
                      <a:srgbClr val="000000"/>
                    </a:solidFill>
                    <a:latin typeface="Century Expanded Bold"/>
                  </a:rPr>
                  <a:t>Ontime</a:t>
                </a:r>
              </a:p>
            </p:txBody>
          </p:sp>
          <p:sp>
            <p:nvSpPr>
              <p:cNvPr id="18" name="TextBox 18"/>
              <p:cNvSpPr txBox="1"/>
              <p:nvPr/>
            </p:nvSpPr>
            <p:spPr>
              <a:xfrm>
                <a:off x="3982143" y="-28575"/>
                <a:ext cx="781542" cy="276872"/>
              </a:xfrm>
              <a:prstGeom prst="rect">
                <a:avLst/>
              </a:prstGeom>
            </p:spPr>
            <p:txBody>
              <a:bodyPr lIns="0" tIns="0" rIns="0" bIns="0" rtlCol="0" anchor="t">
                <a:spAutoFit/>
              </a:bodyPr>
              <a:lstStyle/>
              <a:p>
                <a:pPr algn="l">
                  <a:lnSpc>
                    <a:spcPts val="1747"/>
                  </a:lnSpc>
                </a:pPr>
                <a:r>
                  <a:rPr lang="en-US" sz="1247">
                    <a:solidFill>
                      <a:srgbClr val="000000"/>
                    </a:solidFill>
                    <a:latin typeface="Century Expanded Bold"/>
                  </a:rPr>
                  <a:t>Delayed</a:t>
                </a:r>
              </a:p>
            </p:txBody>
          </p:sp>
          <p:grpSp>
            <p:nvGrpSpPr>
              <p:cNvPr id="19" name="Group 19"/>
              <p:cNvGrpSpPr>
                <a:grpSpLocks noChangeAspect="1"/>
              </p:cNvGrpSpPr>
              <p:nvPr/>
            </p:nvGrpSpPr>
            <p:grpSpPr>
              <a:xfrm>
                <a:off x="2695834" y="84527"/>
                <a:ext cx="1207065" cy="79244"/>
                <a:chOff x="3978705" y="-619760"/>
                <a:chExt cx="2321401" cy="152400"/>
              </a:xfrm>
            </p:grpSpPr>
            <p:sp>
              <p:nvSpPr>
                <p:cNvPr id="20" name="Freeform 20"/>
                <p:cNvSpPr/>
                <p:nvPr/>
              </p:nvSpPr>
              <p:spPr>
                <a:xfrm>
                  <a:off x="3978704"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7" y="0"/>
                        <a:pt x="0" y="5686"/>
                        <a:pt x="0" y="12700"/>
                      </a:cubicBezTo>
                      <a:lnTo>
                        <a:pt x="0" y="139700"/>
                      </a:lnTo>
                      <a:cubicBezTo>
                        <a:pt x="0" y="146714"/>
                        <a:pt x="5687" y="152400"/>
                        <a:pt x="12700" y="152400"/>
                      </a:cubicBezTo>
                      <a:lnTo>
                        <a:pt x="139700" y="152400"/>
                      </a:lnTo>
                      <a:cubicBezTo>
                        <a:pt x="146714" y="152400"/>
                        <a:pt x="152400" y="146714"/>
                        <a:pt x="152400" y="139700"/>
                      </a:cubicBezTo>
                      <a:close/>
                    </a:path>
                  </a:pathLst>
                </a:custGeom>
                <a:solidFill>
                  <a:srgbClr val="009FBD"/>
                </a:solidFill>
              </p:spPr>
            </p:sp>
            <p:sp>
              <p:nvSpPr>
                <p:cNvPr id="21" name="Freeform 21"/>
                <p:cNvSpPr/>
                <p:nvPr/>
              </p:nvSpPr>
              <p:spPr>
                <a:xfrm>
                  <a:off x="6147706"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A9884"/>
                </a:solidFill>
              </p:spPr>
            </p:sp>
          </p:grpSp>
          <p:sp>
            <p:nvSpPr>
              <p:cNvPr id="22" name="TextBox 22"/>
              <p:cNvSpPr txBox="1"/>
              <p:nvPr/>
            </p:nvSpPr>
            <p:spPr>
              <a:xfrm>
                <a:off x="1131790" y="5520181"/>
                <a:ext cx="150233"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A</a:t>
                </a:r>
              </a:p>
            </p:txBody>
          </p:sp>
          <p:sp>
            <p:nvSpPr>
              <p:cNvPr id="23" name="TextBox 23"/>
              <p:cNvSpPr txBox="1"/>
              <p:nvPr/>
            </p:nvSpPr>
            <p:spPr>
              <a:xfrm>
                <a:off x="2446293" y="5520181"/>
                <a:ext cx="162945"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B</a:t>
                </a:r>
              </a:p>
            </p:txBody>
          </p:sp>
          <p:sp>
            <p:nvSpPr>
              <p:cNvPr id="24" name="TextBox 24"/>
              <p:cNvSpPr txBox="1"/>
              <p:nvPr/>
            </p:nvSpPr>
            <p:spPr>
              <a:xfrm>
                <a:off x="3774004" y="5520181"/>
                <a:ext cx="149243"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C</a:t>
                </a:r>
              </a:p>
            </p:txBody>
          </p:sp>
          <p:sp>
            <p:nvSpPr>
              <p:cNvPr id="25" name="TextBox 25"/>
              <p:cNvSpPr txBox="1"/>
              <p:nvPr/>
            </p:nvSpPr>
            <p:spPr>
              <a:xfrm>
                <a:off x="5088508" y="5520181"/>
                <a:ext cx="161955"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D</a:t>
                </a:r>
              </a:p>
            </p:txBody>
          </p:sp>
          <p:sp>
            <p:nvSpPr>
              <p:cNvPr id="26" name="TextBox 26"/>
              <p:cNvSpPr txBox="1"/>
              <p:nvPr/>
            </p:nvSpPr>
            <p:spPr>
              <a:xfrm>
                <a:off x="6415104" y="5520181"/>
                <a:ext cx="150481" cy="276872"/>
              </a:xfrm>
              <a:prstGeom prst="rect">
                <a:avLst/>
              </a:prstGeom>
            </p:spPr>
            <p:txBody>
              <a:bodyPr lIns="0" tIns="0" rIns="0" bIns="0" rtlCol="0" anchor="t">
                <a:spAutoFit/>
              </a:bodyPr>
              <a:lstStyle/>
              <a:p>
                <a:pPr algn="ctr">
                  <a:lnSpc>
                    <a:spcPts val="1747"/>
                  </a:lnSpc>
                </a:pPr>
                <a:r>
                  <a:rPr lang="en-US" sz="1247">
                    <a:solidFill>
                      <a:srgbClr val="000000"/>
                    </a:solidFill>
                    <a:latin typeface="Century Expanded Bold"/>
                  </a:rPr>
                  <a:t>F</a:t>
                </a:r>
              </a:p>
            </p:txBody>
          </p:sp>
          <p:grpSp>
            <p:nvGrpSpPr>
              <p:cNvPr id="27" name="Group 27"/>
              <p:cNvGrpSpPr>
                <a:grpSpLocks noChangeAspect="1"/>
              </p:cNvGrpSpPr>
              <p:nvPr/>
            </p:nvGrpSpPr>
            <p:grpSpPr>
              <a:xfrm>
                <a:off x="627017" y="406785"/>
                <a:ext cx="6443217" cy="5036313"/>
                <a:chOff x="0" y="0"/>
                <a:chExt cx="12391455" cy="9685727"/>
              </a:xfrm>
            </p:grpSpPr>
            <p:sp>
              <p:nvSpPr>
                <p:cNvPr id="28" name="Freeform 28"/>
                <p:cNvSpPr/>
                <p:nvPr/>
              </p:nvSpPr>
              <p:spPr>
                <a:xfrm>
                  <a:off x="0" y="-6350"/>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29" name="Freeform 29"/>
                <p:cNvSpPr/>
                <p:nvPr/>
              </p:nvSpPr>
              <p:spPr>
                <a:xfrm>
                  <a:off x="0" y="1930795"/>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30" name="Freeform 30"/>
                <p:cNvSpPr/>
                <p:nvPr/>
              </p:nvSpPr>
              <p:spPr>
                <a:xfrm>
                  <a:off x="0" y="3867941"/>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31" name="Freeform 31"/>
                <p:cNvSpPr/>
                <p:nvPr/>
              </p:nvSpPr>
              <p:spPr>
                <a:xfrm>
                  <a:off x="0" y="5805086"/>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32" name="Freeform 32"/>
                <p:cNvSpPr/>
                <p:nvPr/>
              </p:nvSpPr>
              <p:spPr>
                <a:xfrm>
                  <a:off x="0" y="7742231"/>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24706"/>
                  </a:srgbClr>
                </a:solidFill>
              </p:spPr>
            </p:sp>
            <p:sp>
              <p:nvSpPr>
                <p:cNvPr id="33" name="Freeform 33"/>
                <p:cNvSpPr/>
                <p:nvPr/>
              </p:nvSpPr>
              <p:spPr>
                <a:xfrm>
                  <a:off x="0" y="9679377"/>
                  <a:ext cx="12391455" cy="12700"/>
                </a:xfrm>
                <a:custGeom>
                  <a:avLst/>
                  <a:gdLst/>
                  <a:ahLst/>
                  <a:cxnLst/>
                  <a:rect l="l" t="t" r="r" b="b"/>
                  <a:pathLst>
                    <a:path w="12391455" h="12700">
                      <a:moveTo>
                        <a:pt x="0" y="0"/>
                      </a:moveTo>
                      <a:lnTo>
                        <a:pt x="12391455" y="0"/>
                      </a:lnTo>
                      <a:lnTo>
                        <a:pt x="12391455" y="12700"/>
                      </a:lnTo>
                      <a:lnTo>
                        <a:pt x="0" y="12700"/>
                      </a:lnTo>
                      <a:close/>
                    </a:path>
                  </a:pathLst>
                </a:custGeom>
                <a:solidFill>
                  <a:srgbClr val="000000">
                    <a:alpha val="60000"/>
                  </a:srgbClr>
                </a:solidFill>
              </p:spPr>
            </p:sp>
          </p:grpSp>
          <p:sp>
            <p:nvSpPr>
              <p:cNvPr id="34" name="TextBox 34"/>
              <p:cNvSpPr txBox="1"/>
              <p:nvPr/>
            </p:nvSpPr>
            <p:spPr>
              <a:xfrm>
                <a:off x="0" y="254061"/>
                <a:ext cx="521358"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2.500 </a:t>
                </a:r>
              </a:p>
            </p:txBody>
          </p:sp>
          <p:sp>
            <p:nvSpPr>
              <p:cNvPr id="35" name="TextBox 35"/>
              <p:cNvSpPr txBox="1"/>
              <p:nvPr/>
            </p:nvSpPr>
            <p:spPr>
              <a:xfrm>
                <a:off x="0" y="1261324"/>
                <a:ext cx="521358"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2.000 </a:t>
                </a:r>
              </a:p>
            </p:txBody>
          </p:sp>
          <p:sp>
            <p:nvSpPr>
              <p:cNvPr id="36" name="TextBox 36"/>
              <p:cNvSpPr txBox="1"/>
              <p:nvPr/>
            </p:nvSpPr>
            <p:spPr>
              <a:xfrm>
                <a:off x="0" y="2268586"/>
                <a:ext cx="521358"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1.500 </a:t>
                </a:r>
              </a:p>
            </p:txBody>
          </p:sp>
          <p:sp>
            <p:nvSpPr>
              <p:cNvPr id="37" name="TextBox 37"/>
              <p:cNvSpPr txBox="1"/>
              <p:nvPr/>
            </p:nvSpPr>
            <p:spPr>
              <a:xfrm>
                <a:off x="0" y="3275849"/>
                <a:ext cx="521358"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1.000 </a:t>
                </a:r>
              </a:p>
            </p:txBody>
          </p:sp>
          <p:sp>
            <p:nvSpPr>
              <p:cNvPr id="38" name="TextBox 38"/>
              <p:cNvSpPr txBox="1"/>
              <p:nvPr/>
            </p:nvSpPr>
            <p:spPr>
              <a:xfrm>
                <a:off x="156424" y="4283111"/>
                <a:ext cx="364934"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500 </a:t>
                </a:r>
              </a:p>
            </p:txBody>
          </p:sp>
          <p:sp>
            <p:nvSpPr>
              <p:cNvPr id="39" name="TextBox 39"/>
              <p:cNvSpPr txBox="1"/>
              <p:nvPr/>
            </p:nvSpPr>
            <p:spPr>
              <a:xfrm>
                <a:off x="364852" y="5290374"/>
                <a:ext cx="156507" cy="276872"/>
              </a:xfrm>
              <a:prstGeom prst="rect">
                <a:avLst/>
              </a:prstGeom>
            </p:spPr>
            <p:txBody>
              <a:bodyPr lIns="0" tIns="0" rIns="0" bIns="0" rtlCol="0" anchor="t">
                <a:spAutoFit/>
              </a:bodyPr>
              <a:lstStyle/>
              <a:p>
                <a:pPr algn="r">
                  <a:lnSpc>
                    <a:spcPts val="1747"/>
                  </a:lnSpc>
                </a:pPr>
                <a:r>
                  <a:rPr lang="en-US" sz="1247">
                    <a:solidFill>
                      <a:srgbClr val="000000"/>
                    </a:solidFill>
                    <a:latin typeface="Century Expanded Bold"/>
                  </a:rPr>
                  <a:t>0 </a:t>
                </a:r>
              </a:p>
            </p:txBody>
          </p:sp>
          <p:grpSp>
            <p:nvGrpSpPr>
              <p:cNvPr id="40" name="Group 40"/>
              <p:cNvGrpSpPr>
                <a:grpSpLocks noChangeAspect="1"/>
              </p:cNvGrpSpPr>
              <p:nvPr/>
            </p:nvGrpSpPr>
            <p:grpSpPr>
              <a:xfrm>
                <a:off x="627017" y="1019928"/>
                <a:ext cx="6443217" cy="4423170"/>
                <a:chOff x="0" y="1179183"/>
                <a:chExt cx="12391455" cy="8506544"/>
              </a:xfrm>
            </p:grpSpPr>
            <p:sp>
              <p:nvSpPr>
                <p:cNvPr id="41" name="Freeform 41"/>
                <p:cNvSpPr/>
                <p:nvPr/>
              </p:nvSpPr>
              <p:spPr>
                <a:xfrm>
                  <a:off x="0" y="6744537"/>
                  <a:ext cx="1102531" cy="2941190"/>
                </a:xfrm>
                <a:custGeom>
                  <a:avLst/>
                  <a:gdLst/>
                  <a:ahLst/>
                  <a:cxnLst/>
                  <a:rect l="l" t="t" r="r" b="b"/>
                  <a:pathLst>
                    <a:path w="1102531" h="2941190">
                      <a:moveTo>
                        <a:pt x="0" y="2941190"/>
                      </a:moveTo>
                      <a:lnTo>
                        <a:pt x="0" y="88203"/>
                      </a:lnTo>
                      <a:lnTo>
                        <a:pt x="0" y="88203"/>
                      </a:lnTo>
                      <a:cubicBezTo>
                        <a:pt x="0" y="39490"/>
                        <a:pt x="39490" y="0"/>
                        <a:pt x="88202" y="0"/>
                      </a:cubicBezTo>
                      <a:lnTo>
                        <a:pt x="1014328" y="0"/>
                      </a:lnTo>
                      <a:cubicBezTo>
                        <a:pt x="1063041" y="0"/>
                        <a:pt x="1102531" y="39490"/>
                        <a:pt x="1102531" y="88203"/>
                      </a:cubicBezTo>
                      <a:lnTo>
                        <a:pt x="1102531" y="2941190"/>
                      </a:lnTo>
                      <a:close/>
                    </a:path>
                  </a:pathLst>
                </a:custGeom>
                <a:solidFill>
                  <a:srgbClr val="009FBD"/>
                </a:solidFill>
              </p:spPr>
            </p:sp>
            <p:sp>
              <p:nvSpPr>
                <p:cNvPr id="42" name="Freeform 42"/>
                <p:cNvSpPr/>
                <p:nvPr/>
              </p:nvSpPr>
              <p:spPr>
                <a:xfrm>
                  <a:off x="2540248" y="6857176"/>
                  <a:ext cx="1102531" cy="2828551"/>
                </a:xfrm>
                <a:custGeom>
                  <a:avLst/>
                  <a:gdLst/>
                  <a:ahLst/>
                  <a:cxnLst/>
                  <a:rect l="l" t="t" r="r" b="b"/>
                  <a:pathLst>
                    <a:path w="1102531" h="2828551">
                      <a:moveTo>
                        <a:pt x="0" y="2828551"/>
                      </a:moveTo>
                      <a:lnTo>
                        <a:pt x="0" y="88202"/>
                      </a:lnTo>
                      <a:cubicBezTo>
                        <a:pt x="0" y="39490"/>
                        <a:pt x="39490" y="0"/>
                        <a:pt x="88203" y="0"/>
                      </a:cubicBezTo>
                      <a:lnTo>
                        <a:pt x="1014329" y="0"/>
                      </a:lnTo>
                      <a:cubicBezTo>
                        <a:pt x="1063042" y="0"/>
                        <a:pt x="1102531" y="39490"/>
                        <a:pt x="1102531" y="88202"/>
                      </a:cubicBezTo>
                      <a:lnTo>
                        <a:pt x="1102531" y="2828551"/>
                      </a:lnTo>
                      <a:close/>
                    </a:path>
                  </a:pathLst>
                </a:custGeom>
                <a:solidFill>
                  <a:srgbClr val="009FBD"/>
                </a:solidFill>
              </p:spPr>
            </p:sp>
            <p:sp>
              <p:nvSpPr>
                <p:cNvPr id="43" name="Freeform 43"/>
                <p:cNvSpPr/>
                <p:nvPr/>
              </p:nvSpPr>
              <p:spPr>
                <a:xfrm>
                  <a:off x="5080497" y="6818337"/>
                  <a:ext cx="1102531" cy="2867391"/>
                </a:xfrm>
                <a:custGeom>
                  <a:avLst/>
                  <a:gdLst/>
                  <a:ahLst/>
                  <a:cxnLst/>
                  <a:rect l="l" t="t" r="r" b="b"/>
                  <a:pathLst>
                    <a:path w="1102531" h="2867391">
                      <a:moveTo>
                        <a:pt x="0" y="2867390"/>
                      </a:moveTo>
                      <a:lnTo>
                        <a:pt x="0" y="88202"/>
                      </a:lnTo>
                      <a:cubicBezTo>
                        <a:pt x="0" y="39489"/>
                        <a:pt x="39489" y="0"/>
                        <a:pt x="88202" y="0"/>
                      </a:cubicBezTo>
                      <a:lnTo>
                        <a:pt x="1014328" y="0"/>
                      </a:lnTo>
                      <a:cubicBezTo>
                        <a:pt x="1063041" y="0"/>
                        <a:pt x="1102531" y="39489"/>
                        <a:pt x="1102531" y="88202"/>
                      </a:cubicBezTo>
                      <a:lnTo>
                        <a:pt x="1102531" y="2867390"/>
                      </a:lnTo>
                      <a:close/>
                    </a:path>
                  </a:pathLst>
                </a:custGeom>
                <a:solidFill>
                  <a:srgbClr val="009FBD"/>
                </a:solidFill>
              </p:spPr>
            </p:sp>
            <p:sp>
              <p:nvSpPr>
                <p:cNvPr id="44" name="Freeform 44"/>
                <p:cNvSpPr/>
                <p:nvPr/>
              </p:nvSpPr>
              <p:spPr>
                <a:xfrm>
                  <a:off x="7620745" y="6822225"/>
                  <a:ext cx="1102531" cy="2863503"/>
                </a:xfrm>
                <a:custGeom>
                  <a:avLst/>
                  <a:gdLst/>
                  <a:ahLst/>
                  <a:cxnLst/>
                  <a:rect l="l" t="t" r="r" b="b"/>
                  <a:pathLst>
                    <a:path w="1102531" h="2863503">
                      <a:moveTo>
                        <a:pt x="0" y="2863502"/>
                      </a:moveTo>
                      <a:lnTo>
                        <a:pt x="0" y="88202"/>
                      </a:lnTo>
                      <a:cubicBezTo>
                        <a:pt x="0" y="39490"/>
                        <a:pt x="39490" y="0"/>
                        <a:pt x="88202" y="0"/>
                      </a:cubicBezTo>
                      <a:lnTo>
                        <a:pt x="1014329" y="0"/>
                      </a:lnTo>
                      <a:cubicBezTo>
                        <a:pt x="1063041" y="0"/>
                        <a:pt x="1102531" y="39490"/>
                        <a:pt x="1102531" y="88202"/>
                      </a:cubicBezTo>
                      <a:lnTo>
                        <a:pt x="1102531" y="2863502"/>
                      </a:lnTo>
                      <a:close/>
                    </a:path>
                  </a:pathLst>
                </a:custGeom>
                <a:solidFill>
                  <a:srgbClr val="009FBD"/>
                </a:solidFill>
              </p:spPr>
            </p:sp>
            <p:sp>
              <p:nvSpPr>
                <p:cNvPr id="45" name="Freeform 45"/>
                <p:cNvSpPr/>
                <p:nvPr/>
              </p:nvSpPr>
              <p:spPr>
                <a:xfrm>
                  <a:off x="10160994" y="3978511"/>
                  <a:ext cx="1102530" cy="5707217"/>
                </a:xfrm>
                <a:custGeom>
                  <a:avLst/>
                  <a:gdLst/>
                  <a:ahLst/>
                  <a:cxnLst/>
                  <a:rect l="l" t="t" r="r" b="b"/>
                  <a:pathLst>
                    <a:path w="1102530" h="5707217">
                      <a:moveTo>
                        <a:pt x="0" y="5707216"/>
                      </a:moveTo>
                      <a:lnTo>
                        <a:pt x="0" y="88202"/>
                      </a:lnTo>
                      <a:cubicBezTo>
                        <a:pt x="0" y="39489"/>
                        <a:pt x="39490" y="0"/>
                        <a:pt x="88202" y="0"/>
                      </a:cubicBezTo>
                      <a:lnTo>
                        <a:pt x="1014328" y="0"/>
                      </a:lnTo>
                      <a:cubicBezTo>
                        <a:pt x="1063040" y="0"/>
                        <a:pt x="1102530" y="39489"/>
                        <a:pt x="1102530" y="88202"/>
                      </a:cubicBezTo>
                      <a:lnTo>
                        <a:pt x="1102530" y="5707216"/>
                      </a:lnTo>
                      <a:close/>
                    </a:path>
                  </a:pathLst>
                </a:custGeom>
                <a:solidFill>
                  <a:srgbClr val="009FBD"/>
                </a:solidFill>
              </p:spPr>
            </p:sp>
            <p:sp>
              <p:nvSpPr>
                <p:cNvPr id="46" name="Freeform 46"/>
                <p:cNvSpPr/>
                <p:nvPr/>
              </p:nvSpPr>
              <p:spPr>
                <a:xfrm>
                  <a:off x="1127931" y="5514515"/>
                  <a:ext cx="1102531" cy="4171213"/>
                </a:xfrm>
                <a:custGeom>
                  <a:avLst/>
                  <a:gdLst/>
                  <a:ahLst/>
                  <a:cxnLst/>
                  <a:rect l="l" t="t" r="r" b="b"/>
                  <a:pathLst>
                    <a:path w="1102531" h="4171213">
                      <a:moveTo>
                        <a:pt x="0" y="4171212"/>
                      </a:moveTo>
                      <a:lnTo>
                        <a:pt x="0" y="88202"/>
                      </a:lnTo>
                      <a:cubicBezTo>
                        <a:pt x="0" y="39489"/>
                        <a:pt x="39490" y="0"/>
                        <a:pt x="88202" y="0"/>
                      </a:cubicBezTo>
                      <a:lnTo>
                        <a:pt x="1014329" y="0"/>
                      </a:lnTo>
                      <a:cubicBezTo>
                        <a:pt x="1063041" y="0"/>
                        <a:pt x="1102531" y="39489"/>
                        <a:pt x="1102531" y="88202"/>
                      </a:cubicBezTo>
                      <a:lnTo>
                        <a:pt x="1102531" y="4171212"/>
                      </a:lnTo>
                      <a:close/>
                    </a:path>
                  </a:pathLst>
                </a:custGeom>
                <a:solidFill>
                  <a:srgbClr val="FA9884"/>
                </a:solidFill>
              </p:spPr>
            </p:sp>
            <p:sp>
              <p:nvSpPr>
                <p:cNvPr id="47" name="Freeform 47"/>
                <p:cNvSpPr/>
                <p:nvPr/>
              </p:nvSpPr>
              <p:spPr>
                <a:xfrm>
                  <a:off x="3668179" y="5402160"/>
                  <a:ext cx="1102531" cy="4283568"/>
                </a:xfrm>
                <a:custGeom>
                  <a:avLst/>
                  <a:gdLst/>
                  <a:ahLst/>
                  <a:cxnLst/>
                  <a:rect l="l" t="t" r="r" b="b"/>
                  <a:pathLst>
                    <a:path w="1102531" h="4283568">
                      <a:moveTo>
                        <a:pt x="0" y="4283567"/>
                      </a:moveTo>
                      <a:lnTo>
                        <a:pt x="0" y="88203"/>
                      </a:lnTo>
                      <a:cubicBezTo>
                        <a:pt x="0" y="64810"/>
                        <a:pt x="9293" y="42375"/>
                        <a:pt x="25834" y="25834"/>
                      </a:cubicBezTo>
                      <a:cubicBezTo>
                        <a:pt x="42376" y="9293"/>
                        <a:pt x="64810" y="0"/>
                        <a:pt x="88203" y="0"/>
                      </a:cubicBezTo>
                      <a:lnTo>
                        <a:pt x="1014329" y="0"/>
                      </a:lnTo>
                      <a:cubicBezTo>
                        <a:pt x="1037722" y="0"/>
                        <a:pt x="1060156" y="9293"/>
                        <a:pt x="1076698" y="25834"/>
                      </a:cubicBezTo>
                      <a:cubicBezTo>
                        <a:pt x="1093239" y="42375"/>
                        <a:pt x="1102531" y="64810"/>
                        <a:pt x="1102531" y="88203"/>
                      </a:cubicBezTo>
                      <a:lnTo>
                        <a:pt x="1102531" y="4283567"/>
                      </a:lnTo>
                      <a:close/>
                    </a:path>
                  </a:pathLst>
                </a:custGeom>
                <a:solidFill>
                  <a:srgbClr val="FA9884"/>
                </a:solidFill>
              </p:spPr>
            </p:sp>
            <p:sp>
              <p:nvSpPr>
                <p:cNvPr id="48" name="Freeform 48"/>
                <p:cNvSpPr/>
                <p:nvPr/>
              </p:nvSpPr>
              <p:spPr>
                <a:xfrm>
                  <a:off x="6208428" y="5440903"/>
                  <a:ext cx="1102531" cy="4244825"/>
                </a:xfrm>
                <a:custGeom>
                  <a:avLst/>
                  <a:gdLst/>
                  <a:ahLst/>
                  <a:cxnLst/>
                  <a:rect l="l" t="t" r="r" b="b"/>
                  <a:pathLst>
                    <a:path w="1102531" h="4244825">
                      <a:moveTo>
                        <a:pt x="0" y="4244824"/>
                      </a:moveTo>
                      <a:lnTo>
                        <a:pt x="0" y="88203"/>
                      </a:lnTo>
                      <a:cubicBezTo>
                        <a:pt x="0" y="64810"/>
                        <a:pt x="9292" y="42375"/>
                        <a:pt x="25833" y="25834"/>
                      </a:cubicBezTo>
                      <a:cubicBezTo>
                        <a:pt x="42375" y="9293"/>
                        <a:pt x="64809" y="0"/>
                        <a:pt x="88202" y="0"/>
                      </a:cubicBezTo>
                      <a:lnTo>
                        <a:pt x="1014328" y="0"/>
                      </a:lnTo>
                      <a:cubicBezTo>
                        <a:pt x="1037721" y="0"/>
                        <a:pt x="1060155" y="9293"/>
                        <a:pt x="1076696" y="25834"/>
                      </a:cubicBezTo>
                      <a:cubicBezTo>
                        <a:pt x="1093238" y="42375"/>
                        <a:pt x="1102530" y="64810"/>
                        <a:pt x="1102530" y="88203"/>
                      </a:cubicBezTo>
                      <a:lnTo>
                        <a:pt x="1102530" y="4244824"/>
                      </a:lnTo>
                      <a:close/>
                    </a:path>
                  </a:pathLst>
                </a:custGeom>
                <a:solidFill>
                  <a:srgbClr val="FA9884"/>
                </a:solidFill>
              </p:spPr>
            </p:sp>
            <p:sp>
              <p:nvSpPr>
                <p:cNvPr id="49" name="Freeform 49"/>
                <p:cNvSpPr/>
                <p:nvPr/>
              </p:nvSpPr>
              <p:spPr>
                <a:xfrm>
                  <a:off x="8748676" y="5433154"/>
                  <a:ext cx="1102531" cy="4252573"/>
                </a:xfrm>
                <a:custGeom>
                  <a:avLst/>
                  <a:gdLst/>
                  <a:ahLst/>
                  <a:cxnLst/>
                  <a:rect l="l" t="t" r="r" b="b"/>
                  <a:pathLst>
                    <a:path w="1102531" h="4252573">
                      <a:moveTo>
                        <a:pt x="0" y="4252573"/>
                      </a:moveTo>
                      <a:lnTo>
                        <a:pt x="0" y="88203"/>
                      </a:lnTo>
                      <a:cubicBezTo>
                        <a:pt x="0" y="39490"/>
                        <a:pt x="39490" y="0"/>
                        <a:pt x="88202" y="0"/>
                      </a:cubicBezTo>
                      <a:lnTo>
                        <a:pt x="1014329" y="0"/>
                      </a:lnTo>
                      <a:cubicBezTo>
                        <a:pt x="1063041" y="0"/>
                        <a:pt x="1102531" y="39490"/>
                        <a:pt x="1102531" y="88203"/>
                      </a:cubicBezTo>
                      <a:lnTo>
                        <a:pt x="1102531" y="4252573"/>
                      </a:lnTo>
                      <a:close/>
                    </a:path>
                  </a:pathLst>
                </a:custGeom>
                <a:solidFill>
                  <a:srgbClr val="FA9884"/>
                </a:solidFill>
              </p:spPr>
            </p:sp>
            <p:sp>
              <p:nvSpPr>
                <p:cNvPr id="50" name="Freeform 50"/>
                <p:cNvSpPr/>
                <p:nvPr/>
              </p:nvSpPr>
              <p:spPr>
                <a:xfrm>
                  <a:off x="11288924" y="1179183"/>
                  <a:ext cx="1102531" cy="8506544"/>
                </a:xfrm>
                <a:custGeom>
                  <a:avLst/>
                  <a:gdLst/>
                  <a:ahLst/>
                  <a:cxnLst/>
                  <a:rect l="l" t="t" r="r" b="b"/>
                  <a:pathLst>
                    <a:path w="1102531" h="8506544">
                      <a:moveTo>
                        <a:pt x="0" y="8506544"/>
                      </a:moveTo>
                      <a:lnTo>
                        <a:pt x="0" y="88202"/>
                      </a:lnTo>
                      <a:cubicBezTo>
                        <a:pt x="0" y="39490"/>
                        <a:pt x="39490" y="0"/>
                        <a:pt x="88202" y="0"/>
                      </a:cubicBezTo>
                      <a:lnTo>
                        <a:pt x="1014329" y="0"/>
                      </a:lnTo>
                      <a:cubicBezTo>
                        <a:pt x="1063041" y="0"/>
                        <a:pt x="1102531" y="39490"/>
                        <a:pt x="1102531" y="88202"/>
                      </a:cubicBezTo>
                      <a:lnTo>
                        <a:pt x="1102531" y="8506544"/>
                      </a:lnTo>
                      <a:close/>
                    </a:path>
                  </a:pathLst>
                </a:custGeom>
                <a:solidFill>
                  <a:srgbClr val="FA9884"/>
                </a:solidFill>
              </p:spPr>
            </p:sp>
          </p:grpSp>
        </p:grpSp>
        <p:grpSp>
          <p:nvGrpSpPr>
            <p:cNvPr id="52" name="Group 52"/>
            <p:cNvGrpSpPr/>
            <p:nvPr/>
          </p:nvGrpSpPr>
          <p:grpSpPr>
            <a:xfrm>
              <a:off x="6265675" y="3746938"/>
              <a:ext cx="11630813" cy="5002468"/>
              <a:chOff x="0" y="0"/>
              <a:chExt cx="3063259" cy="1317522"/>
            </a:xfrm>
          </p:grpSpPr>
          <p:sp>
            <p:nvSpPr>
              <p:cNvPr id="53" name="Freeform 53"/>
              <p:cNvSpPr/>
              <p:nvPr/>
            </p:nvSpPr>
            <p:spPr>
              <a:xfrm>
                <a:off x="0" y="0"/>
                <a:ext cx="3063259" cy="1317522"/>
              </a:xfrm>
              <a:custGeom>
                <a:avLst/>
                <a:gdLst/>
                <a:ahLst/>
                <a:cxnLst/>
                <a:rect l="l" t="t" r="r" b="b"/>
                <a:pathLst>
                  <a:path w="3063259" h="1317522">
                    <a:moveTo>
                      <a:pt x="0" y="0"/>
                    </a:moveTo>
                    <a:lnTo>
                      <a:pt x="3063259" y="0"/>
                    </a:lnTo>
                    <a:lnTo>
                      <a:pt x="3063259" y="1317522"/>
                    </a:lnTo>
                    <a:lnTo>
                      <a:pt x="0" y="1317522"/>
                    </a:lnTo>
                    <a:close/>
                  </a:path>
                </a:pathLst>
              </a:custGeom>
              <a:solidFill>
                <a:srgbClr val="FFFFFF"/>
              </a:solidFill>
            </p:spPr>
          </p:sp>
          <p:sp>
            <p:nvSpPr>
              <p:cNvPr id="54" name="TextBox 5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sp>
        <p:nvSpPr>
          <p:cNvPr id="55" name="TextBox 55"/>
          <p:cNvSpPr txBox="1"/>
          <p:nvPr/>
        </p:nvSpPr>
        <p:spPr>
          <a:xfrm>
            <a:off x="6368677" y="7181283"/>
            <a:ext cx="10890623" cy="1356360"/>
          </a:xfrm>
          <a:prstGeom prst="rect">
            <a:avLst/>
          </a:prstGeom>
        </p:spPr>
        <p:txBody>
          <a:bodyPr lIns="0" tIns="0" rIns="0" bIns="0" rtlCol="0" anchor="t">
            <a:spAutoFit/>
          </a:bodyPr>
          <a:lstStyle/>
          <a:p>
            <a:pPr>
              <a:lnSpc>
                <a:spcPts val="3600"/>
              </a:lnSpc>
            </a:pPr>
            <a:r>
              <a:rPr lang="en-US" sz="2400" spc="2" dirty="0">
                <a:solidFill>
                  <a:srgbClr val="242D47"/>
                </a:solidFill>
                <a:latin typeface="Century Expanded Bold"/>
              </a:rPr>
              <a:t>Insight</a:t>
            </a:r>
            <a:r>
              <a:rPr lang="en-US" sz="2400" spc="2" dirty="0">
                <a:solidFill>
                  <a:srgbClr val="242D47"/>
                </a:solidFill>
                <a:latin typeface="Century Expanded"/>
              </a:rPr>
              <a:t>: </a:t>
            </a:r>
          </a:p>
          <a:p>
            <a:pPr>
              <a:lnSpc>
                <a:spcPts val="3600"/>
              </a:lnSpc>
            </a:pPr>
            <a:r>
              <a:rPr lang="en-US" sz="2400" spc="2" dirty="0">
                <a:solidFill>
                  <a:srgbClr val="242D47"/>
                </a:solidFill>
                <a:latin typeface="Century Expanded"/>
              </a:rPr>
              <a:t>Block F has the highest number of distributed products, but also has a high late delivery rate of 2194 cases.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1"/>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left)">
                                      <p:cBhvr>
                                        <p:cTn id="10" dur="500"/>
                                        <p:tgtEl>
                                          <p:spTgt spid="58"/>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55"/>
                                        </p:tgtEl>
                                        <p:attrNameLst>
                                          <p:attrName>style.visibility</p:attrName>
                                        </p:attrNameLst>
                                      </p:cBhvr>
                                      <p:to>
                                        <p:strVal val="visible"/>
                                      </p:to>
                                    </p:set>
                                    <p:animEffect transition="in" filter="wipe(left)">
                                      <p:cBhvr>
                                        <p:cTn id="1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grpSp>
      <p:sp>
        <p:nvSpPr>
          <p:cNvPr id="5" name="Freeform 5"/>
          <p:cNvSpPr/>
          <p:nvPr/>
        </p:nvSpPr>
        <p:spPr>
          <a:xfrm>
            <a:off x="-903833" y="7295052"/>
            <a:ext cx="2685364" cy="2485182"/>
          </a:xfrm>
          <a:custGeom>
            <a:avLst/>
            <a:gdLst/>
            <a:ahLst/>
            <a:cxnLst/>
            <a:rect l="l" t="t" r="r" b="b"/>
            <a:pathLst>
              <a:path w="2685364" h="2485182">
                <a:moveTo>
                  <a:pt x="0" y="0"/>
                </a:moveTo>
                <a:lnTo>
                  <a:pt x="2685364" y="0"/>
                </a:lnTo>
                <a:lnTo>
                  <a:pt x="2685364" y="2485182"/>
                </a:lnTo>
                <a:lnTo>
                  <a:pt x="0" y="2485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446440" y="8114557"/>
            <a:ext cx="2347433" cy="2172443"/>
          </a:xfrm>
          <a:custGeom>
            <a:avLst/>
            <a:gdLst/>
            <a:ahLst/>
            <a:cxnLst/>
            <a:rect l="l" t="t" r="r" b="b"/>
            <a:pathLst>
              <a:path w="2347433" h="2172443">
                <a:moveTo>
                  <a:pt x="2347433" y="0"/>
                </a:moveTo>
                <a:lnTo>
                  <a:pt x="0" y="0"/>
                </a:lnTo>
                <a:lnTo>
                  <a:pt x="0" y="2172443"/>
                </a:lnTo>
                <a:lnTo>
                  <a:pt x="2347433" y="2172443"/>
                </a:lnTo>
                <a:lnTo>
                  <a:pt x="234743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165506" y="6985438"/>
            <a:ext cx="1677235" cy="1552205"/>
          </a:xfrm>
          <a:custGeom>
            <a:avLst/>
            <a:gdLst/>
            <a:ahLst/>
            <a:cxnLst/>
            <a:rect l="l" t="t" r="r" b="b"/>
            <a:pathLst>
              <a:path w="1677235" h="1552205">
                <a:moveTo>
                  <a:pt x="0" y="0"/>
                </a:moveTo>
                <a:lnTo>
                  <a:pt x="1677236" y="0"/>
                </a:lnTo>
                <a:lnTo>
                  <a:pt x="1677236" y="1552205"/>
                </a:lnTo>
                <a:lnTo>
                  <a:pt x="0" y="1552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5209942" y="-472007"/>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17204242" y="82927"/>
            <a:ext cx="2030113" cy="553667"/>
          </a:xfrm>
          <a:custGeom>
            <a:avLst/>
            <a:gdLst/>
            <a:ahLst/>
            <a:cxnLst/>
            <a:rect l="l" t="t" r="r" b="b"/>
            <a:pathLst>
              <a:path w="2030113" h="553667">
                <a:moveTo>
                  <a:pt x="0" y="0"/>
                </a:moveTo>
                <a:lnTo>
                  <a:pt x="2030113" y="0"/>
                </a:lnTo>
                <a:lnTo>
                  <a:pt x="2030113" y="553667"/>
                </a:lnTo>
                <a:lnTo>
                  <a:pt x="0" y="5536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55" name="Group 54">
            <a:extLst>
              <a:ext uri="{FF2B5EF4-FFF2-40B4-BE49-F238E27FC236}">
                <a16:creationId xmlns:a16="http://schemas.microsoft.com/office/drawing/2014/main" id="{4717FB75-0676-4691-8399-743E5CDE8330}"/>
              </a:ext>
            </a:extLst>
          </p:cNvPr>
          <p:cNvGrpSpPr/>
          <p:nvPr/>
        </p:nvGrpSpPr>
        <p:grpSpPr>
          <a:xfrm>
            <a:off x="232909" y="2859736"/>
            <a:ext cx="17663579" cy="5889670"/>
            <a:chOff x="232909" y="2859736"/>
            <a:chExt cx="17663579" cy="5889670"/>
          </a:xfrm>
        </p:grpSpPr>
        <p:sp>
          <p:nvSpPr>
            <p:cNvPr id="8" name="Freeform 8"/>
            <p:cNvSpPr/>
            <p:nvPr/>
          </p:nvSpPr>
          <p:spPr>
            <a:xfrm>
              <a:off x="232909" y="2859736"/>
              <a:ext cx="17663579" cy="5889670"/>
            </a:xfrm>
            <a:custGeom>
              <a:avLst/>
              <a:gdLst/>
              <a:ahLst/>
              <a:cxnLst/>
              <a:rect l="l" t="t" r="r" b="b"/>
              <a:pathLst>
                <a:path w="17663579" h="5889670">
                  <a:moveTo>
                    <a:pt x="0" y="0"/>
                  </a:moveTo>
                  <a:lnTo>
                    <a:pt x="17663579" y="0"/>
                  </a:lnTo>
                  <a:lnTo>
                    <a:pt x="17663579" y="5889670"/>
                  </a:lnTo>
                  <a:lnTo>
                    <a:pt x="0" y="5889670"/>
                  </a:lnTo>
                  <a:lnTo>
                    <a:pt x="0" y="0"/>
                  </a:lnTo>
                  <a:close/>
                </a:path>
              </a:pathLst>
            </a:custGeom>
            <a:blipFill>
              <a:blip r:embed="rId13"/>
              <a:stretch>
                <a:fillRect t="-6241" b="-1143"/>
              </a:stretch>
            </a:blipFill>
          </p:spPr>
        </p:sp>
        <p:grpSp>
          <p:nvGrpSpPr>
            <p:cNvPr id="13" name="Group 13"/>
            <p:cNvGrpSpPr/>
            <p:nvPr/>
          </p:nvGrpSpPr>
          <p:grpSpPr>
            <a:xfrm>
              <a:off x="232909" y="4074597"/>
              <a:ext cx="17663579" cy="4674808"/>
              <a:chOff x="0" y="0"/>
              <a:chExt cx="4652136" cy="1231225"/>
            </a:xfrm>
          </p:grpSpPr>
          <p:sp>
            <p:nvSpPr>
              <p:cNvPr id="14" name="Freeform 14"/>
              <p:cNvSpPr/>
              <p:nvPr/>
            </p:nvSpPr>
            <p:spPr>
              <a:xfrm>
                <a:off x="0" y="0"/>
                <a:ext cx="4652136" cy="1231225"/>
              </a:xfrm>
              <a:custGeom>
                <a:avLst/>
                <a:gdLst/>
                <a:ahLst/>
                <a:cxnLst/>
                <a:rect l="l" t="t" r="r" b="b"/>
                <a:pathLst>
                  <a:path w="4652136" h="1231225">
                    <a:moveTo>
                      <a:pt x="0" y="0"/>
                    </a:moveTo>
                    <a:lnTo>
                      <a:pt x="4652136" y="0"/>
                    </a:lnTo>
                    <a:lnTo>
                      <a:pt x="4652136" y="1231225"/>
                    </a:lnTo>
                    <a:lnTo>
                      <a:pt x="0" y="1231225"/>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6498541" y="4189853"/>
              <a:ext cx="5920330" cy="4347790"/>
              <a:chOff x="0" y="0"/>
              <a:chExt cx="7340020" cy="5797053"/>
            </a:xfrm>
          </p:grpSpPr>
          <p:sp>
            <p:nvSpPr>
              <p:cNvPr id="17" name="TextBox 17"/>
              <p:cNvSpPr txBox="1"/>
              <p:nvPr/>
            </p:nvSpPr>
            <p:spPr>
              <a:xfrm>
                <a:off x="2744777" y="-38100"/>
                <a:ext cx="994282" cy="375548"/>
              </a:xfrm>
              <a:prstGeom prst="rect">
                <a:avLst/>
              </a:prstGeom>
            </p:spPr>
            <p:txBody>
              <a:bodyPr lIns="0" tIns="0" rIns="0" bIns="0" rtlCol="0" anchor="t">
                <a:spAutoFit/>
              </a:bodyPr>
              <a:lstStyle/>
              <a:p>
                <a:pPr algn="l">
                  <a:lnSpc>
                    <a:spcPts val="2374"/>
                  </a:lnSpc>
                </a:pPr>
                <a:r>
                  <a:rPr lang="en-US" sz="1696">
                    <a:solidFill>
                      <a:srgbClr val="000000"/>
                    </a:solidFill>
                    <a:latin typeface="Century Expanded Bold"/>
                  </a:rPr>
                  <a:t>Ontime</a:t>
                </a:r>
              </a:p>
            </p:txBody>
          </p:sp>
          <p:sp>
            <p:nvSpPr>
              <p:cNvPr id="18" name="TextBox 18"/>
              <p:cNvSpPr txBox="1"/>
              <p:nvPr/>
            </p:nvSpPr>
            <p:spPr>
              <a:xfrm>
                <a:off x="4277539" y="-38100"/>
                <a:ext cx="1062153" cy="375548"/>
              </a:xfrm>
              <a:prstGeom prst="rect">
                <a:avLst/>
              </a:prstGeom>
            </p:spPr>
            <p:txBody>
              <a:bodyPr lIns="0" tIns="0" rIns="0" bIns="0" rtlCol="0" anchor="t">
                <a:spAutoFit/>
              </a:bodyPr>
              <a:lstStyle/>
              <a:p>
                <a:pPr algn="l">
                  <a:lnSpc>
                    <a:spcPts val="2374"/>
                  </a:lnSpc>
                </a:pPr>
                <a:r>
                  <a:rPr lang="en-US" sz="1696">
                    <a:solidFill>
                      <a:srgbClr val="000000"/>
                    </a:solidFill>
                    <a:latin typeface="Century Expanded Bold"/>
                  </a:rPr>
                  <a:t>Delayed</a:t>
                </a:r>
              </a:p>
            </p:txBody>
          </p:sp>
          <p:grpSp>
            <p:nvGrpSpPr>
              <p:cNvPr id="19" name="Group 19"/>
              <p:cNvGrpSpPr>
                <a:grpSpLocks noChangeAspect="1"/>
              </p:cNvGrpSpPr>
              <p:nvPr/>
            </p:nvGrpSpPr>
            <p:grpSpPr>
              <a:xfrm>
                <a:off x="2529385" y="114876"/>
                <a:ext cx="1640459" cy="107696"/>
                <a:chOff x="2373449" y="-619760"/>
                <a:chExt cx="2321401" cy="152400"/>
              </a:xfrm>
            </p:grpSpPr>
            <p:sp>
              <p:nvSpPr>
                <p:cNvPr id="20" name="Freeform 20"/>
                <p:cNvSpPr/>
                <p:nvPr/>
              </p:nvSpPr>
              <p:spPr>
                <a:xfrm>
                  <a:off x="2373449"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009FBD"/>
                </a:solidFill>
              </p:spPr>
            </p:sp>
            <p:sp>
              <p:nvSpPr>
                <p:cNvPr id="21" name="Freeform 21"/>
                <p:cNvSpPr/>
                <p:nvPr/>
              </p:nvSpPr>
              <p:spPr>
                <a:xfrm>
                  <a:off x="4542450"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A9884"/>
                </a:solidFill>
              </p:spPr>
            </p:sp>
          </p:grpSp>
          <p:sp>
            <p:nvSpPr>
              <p:cNvPr id="22" name="TextBox 22"/>
              <p:cNvSpPr txBox="1"/>
              <p:nvPr/>
            </p:nvSpPr>
            <p:spPr>
              <a:xfrm>
                <a:off x="1406041" y="5421505"/>
                <a:ext cx="838571"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Flight</a:t>
                </a:r>
              </a:p>
            </p:txBody>
          </p:sp>
          <p:sp>
            <p:nvSpPr>
              <p:cNvPr id="23" name="TextBox 23"/>
              <p:cNvSpPr txBox="1"/>
              <p:nvPr/>
            </p:nvSpPr>
            <p:spPr>
              <a:xfrm>
                <a:off x="3795319" y="5421505"/>
                <a:ext cx="601528"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Ship</a:t>
                </a:r>
              </a:p>
            </p:txBody>
          </p:sp>
          <p:sp>
            <p:nvSpPr>
              <p:cNvPr id="24" name="TextBox 24"/>
              <p:cNvSpPr txBox="1"/>
              <p:nvPr/>
            </p:nvSpPr>
            <p:spPr>
              <a:xfrm>
                <a:off x="6019687" y="5421505"/>
                <a:ext cx="694303"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Road</a:t>
                </a:r>
              </a:p>
            </p:txBody>
          </p:sp>
          <p:grpSp>
            <p:nvGrpSpPr>
              <p:cNvPr id="25" name="Group 25"/>
              <p:cNvGrpSpPr>
                <a:grpSpLocks noChangeAspect="1"/>
              </p:cNvGrpSpPr>
              <p:nvPr/>
            </p:nvGrpSpPr>
            <p:grpSpPr>
              <a:xfrm>
                <a:off x="852146" y="552840"/>
                <a:ext cx="6487874" cy="4763171"/>
                <a:chOff x="0" y="0"/>
                <a:chExt cx="9180944" cy="6740329"/>
              </a:xfrm>
            </p:grpSpPr>
            <p:sp>
              <p:nvSpPr>
                <p:cNvPr id="26" name="Freeform 26"/>
                <p:cNvSpPr/>
                <p:nvPr/>
              </p:nvSpPr>
              <p:spPr>
                <a:xfrm>
                  <a:off x="0" y="-6350"/>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27" name="Freeform 27"/>
                <p:cNvSpPr/>
                <p:nvPr/>
              </p:nvSpPr>
              <p:spPr>
                <a:xfrm>
                  <a:off x="0" y="1341716"/>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28" name="Freeform 28"/>
                <p:cNvSpPr/>
                <p:nvPr/>
              </p:nvSpPr>
              <p:spPr>
                <a:xfrm>
                  <a:off x="0" y="2689782"/>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29" name="Freeform 29"/>
                <p:cNvSpPr/>
                <p:nvPr/>
              </p:nvSpPr>
              <p:spPr>
                <a:xfrm>
                  <a:off x="0" y="4037847"/>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30" name="Freeform 30"/>
                <p:cNvSpPr/>
                <p:nvPr/>
              </p:nvSpPr>
              <p:spPr>
                <a:xfrm>
                  <a:off x="0" y="5385913"/>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24706"/>
                  </a:srgbClr>
                </a:solidFill>
              </p:spPr>
            </p:sp>
            <p:sp>
              <p:nvSpPr>
                <p:cNvPr id="31" name="Freeform 31"/>
                <p:cNvSpPr/>
                <p:nvPr/>
              </p:nvSpPr>
              <p:spPr>
                <a:xfrm>
                  <a:off x="0" y="6733979"/>
                  <a:ext cx="9180944" cy="12700"/>
                </a:xfrm>
                <a:custGeom>
                  <a:avLst/>
                  <a:gdLst/>
                  <a:ahLst/>
                  <a:cxnLst/>
                  <a:rect l="l" t="t" r="r" b="b"/>
                  <a:pathLst>
                    <a:path w="9180944" h="12700">
                      <a:moveTo>
                        <a:pt x="0" y="0"/>
                      </a:moveTo>
                      <a:lnTo>
                        <a:pt x="9180944" y="0"/>
                      </a:lnTo>
                      <a:lnTo>
                        <a:pt x="9180944" y="12700"/>
                      </a:lnTo>
                      <a:lnTo>
                        <a:pt x="0" y="12700"/>
                      </a:lnTo>
                      <a:close/>
                    </a:path>
                  </a:pathLst>
                </a:custGeom>
                <a:solidFill>
                  <a:srgbClr val="000000">
                    <a:alpha val="60000"/>
                  </a:srgbClr>
                </a:solidFill>
              </p:spPr>
            </p:sp>
          </p:grpSp>
          <p:sp>
            <p:nvSpPr>
              <p:cNvPr id="32" name="TextBox 32"/>
              <p:cNvSpPr txBox="1"/>
              <p:nvPr/>
            </p:nvSpPr>
            <p:spPr>
              <a:xfrm>
                <a:off x="0" y="346016"/>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5.000 </a:t>
                </a:r>
              </a:p>
            </p:txBody>
          </p:sp>
          <p:sp>
            <p:nvSpPr>
              <p:cNvPr id="33" name="TextBox 33"/>
              <p:cNvSpPr txBox="1"/>
              <p:nvPr/>
            </p:nvSpPr>
            <p:spPr>
              <a:xfrm>
                <a:off x="0" y="1298650"/>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4.000 </a:t>
                </a:r>
              </a:p>
            </p:txBody>
          </p:sp>
          <p:sp>
            <p:nvSpPr>
              <p:cNvPr id="34" name="TextBox 34"/>
              <p:cNvSpPr txBox="1"/>
              <p:nvPr/>
            </p:nvSpPr>
            <p:spPr>
              <a:xfrm>
                <a:off x="0" y="2251284"/>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3.000 </a:t>
                </a:r>
              </a:p>
            </p:txBody>
          </p:sp>
          <p:sp>
            <p:nvSpPr>
              <p:cNvPr id="35" name="TextBox 35"/>
              <p:cNvSpPr txBox="1"/>
              <p:nvPr/>
            </p:nvSpPr>
            <p:spPr>
              <a:xfrm>
                <a:off x="0" y="3203918"/>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2.000 </a:t>
                </a:r>
              </a:p>
            </p:txBody>
          </p:sp>
          <p:sp>
            <p:nvSpPr>
              <p:cNvPr id="36" name="TextBox 36"/>
              <p:cNvSpPr txBox="1"/>
              <p:nvPr/>
            </p:nvSpPr>
            <p:spPr>
              <a:xfrm>
                <a:off x="0" y="4156553"/>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1.000 </a:t>
                </a:r>
              </a:p>
            </p:txBody>
          </p:sp>
          <p:sp>
            <p:nvSpPr>
              <p:cNvPr id="37" name="TextBox 37"/>
              <p:cNvSpPr txBox="1"/>
              <p:nvPr/>
            </p:nvSpPr>
            <p:spPr>
              <a:xfrm>
                <a:off x="495851" y="5109187"/>
                <a:ext cx="212700"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0 </a:t>
                </a:r>
              </a:p>
            </p:txBody>
          </p:sp>
          <p:grpSp>
            <p:nvGrpSpPr>
              <p:cNvPr id="38" name="Group 38"/>
              <p:cNvGrpSpPr>
                <a:grpSpLocks noChangeAspect="1"/>
              </p:cNvGrpSpPr>
              <p:nvPr/>
            </p:nvGrpSpPr>
            <p:grpSpPr>
              <a:xfrm>
                <a:off x="852146" y="1063728"/>
                <a:ext cx="6487874" cy="4252283"/>
                <a:chOff x="0" y="722954"/>
                <a:chExt cx="9180944" cy="6017375"/>
              </a:xfrm>
            </p:grpSpPr>
            <p:sp>
              <p:nvSpPr>
                <p:cNvPr id="39" name="Freeform 39"/>
                <p:cNvSpPr/>
                <p:nvPr/>
              </p:nvSpPr>
              <p:spPr>
                <a:xfrm>
                  <a:off x="0" y="5781692"/>
                  <a:ext cx="1364442" cy="958636"/>
                </a:xfrm>
                <a:custGeom>
                  <a:avLst/>
                  <a:gdLst/>
                  <a:ahLst/>
                  <a:cxnLst/>
                  <a:rect l="l" t="t" r="r" b="b"/>
                  <a:pathLst>
                    <a:path w="1364442" h="958636">
                      <a:moveTo>
                        <a:pt x="0" y="958637"/>
                      </a:moveTo>
                      <a:lnTo>
                        <a:pt x="0" y="109156"/>
                      </a:lnTo>
                      <a:cubicBezTo>
                        <a:pt x="0" y="80206"/>
                        <a:pt x="11500" y="52442"/>
                        <a:pt x="31971" y="31971"/>
                      </a:cubicBezTo>
                      <a:cubicBezTo>
                        <a:pt x="52441" y="11501"/>
                        <a:pt x="80206" y="0"/>
                        <a:pt x="109155" y="0"/>
                      </a:cubicBezTo>
                      <a:lnTo>
                        <a:pt x="1255286" y="0"/>
                      </a:lnTo>
                      <a:cubicBezTo>
                        <a:pt x="1284236" y="0"/>
                        <a:pt x="1312000" y="11501"/>
                        <a:pt x="1332471" y="31971"/>
                      </a:cubicBezTo>
                      <a:cubicBezTo>
                        <a:pt x="1352941" y="52442"/>
                        <a:pt x="1364442" y="80206"/>
                        <a:pt x="1364442" y="109156"/>
                      </a:cubicBezTo>
                      <a:lnTo>
                        <a:pt x="1364442" y="958637"/>
                      </a:lnTo>
                      <a:close/>
                    </a:path>
                  </a:pathLst>
                </a:custGeom>
                <a:solidFill>
                  <a:srgbClr val="009FBD"/>
                </a:solidFill>
              </p:spPr>
            </p:sp>
            <p:sp>
              <p:nvSpPr>
                <p:cNvPr id="40" name="Freeform 40"/>
                <p:cNvSpPr/>
                <p:nvPr/>
              </p:nvSpPr>
              <p:spPr>
                <a:xfrm>
                  <a:off x="3213330" y="2687811"/>
                  <a:ext cx="1364442" cy="4052518"/>
                </a:xfrm>
                <a:custGeom>
                  <a:avLst/>
                  <a:gdLst/>
                  <a:ahLst/>
                  <a:cxnLst/>
                  <a:rect l="l" t="t" r="r" b="b"/>
                  <a:pathLst>
                    <a:path w="1364442" h="4052518">
                      <a:moveTo>
                        <a:pt x="0" y="4052518"/>
                      </a:moveTo>
                      <a:lnTo>
                        <a:pt x="0" y="109155"/>
                      </a:lnTo>
                      <a:cubicBezTo>
                        <a:pt x="0" y="80205"/>
                        <a:pt x="11501" y="52441"/>
                        <a:pt x="31971" y="31970"/>
                      </a:cubicBezTo>
                      <a:cubicBezTo>
                        <a:pt x="52442" y="11500"/>
                        <a:pt x="80206" y="0"/>
                        <a:pt x="109156" y="0"/>
                      </a:cubicBezTo>
                      <a:lnTo>
                        <a:pt x="1255287" y="0"/>
                      </a:lnTo>
                      <a:cubicBezTo>
                        <a:pt x="1284237" y="0"/>
                        <a:pt x="1312001" y="11500"/>
                        <a:pt x="1332471" y="31971"/>
                      </a:cubicBezTo>
                      <a:cubicBezTo>
                        <a:pt x="1352942" y="52441"/>
                        <a:pt x="1364442" y="80205"/>
                        <a:pt x="1364442" y="109155"/>
                      </a:cubicBezTo>
                      <a:lnTo>
                        <a:pt x="1364442" y="4052518"/>
                      </a:lnTo>
                      <a:close/>
                    </a:path>
                  </a:pathLst>
                </a:custGeom>
                <a:solidFill>
                  <a:srgbClr val="009FBD"/>
                </a:solidFill>
              </p:spPr>
            </p:sp>
            <p:sp>
              <p:nvSpPr>
                <p:cNvPr id="41" name="Freeform 41"/>
                <p:cNvSpPr/>
                <p:nvPr/>
              </p:nvSpPr>
              <p:spPr>
                <a:xfrm>
                  <a:off x="6426661" y="5758533"/>
                  <a:ext cx="1364442" cy="981796"/>
                </a:xfrm>
                <a:custGeom>
                  <a:avLst/>
                  <a:gdLst/>
                  <a:ahLst/>
                  <a:cxnLst/>
                  <a:rect l="l" t="t" r="r" b="b"/>
                  <a:pathLst>
                    <a:path w="1364442" h="981796">
                      <a:moveTo>
                        <a:pt x="0" y="981796"/>
                      </a:moveTo>
                      <a:lnTo>
                        <a:pt x="0" y="109155"/>
                      </a:lnTo>
                      <a:cubicBezTo>
                        <a:pt x="0" y="80206"/>
                        <a:pt x="11500" y="52441"/>
                        <a:pt x="31971" y="31971"/>
                      </a:cubicBezTo>
                      <a:cubicBezTo>
                        <a:pt x="52442" y="11500"/>
                        <a:pt x="80205" y="0"/>
                        <a:pt x="109156" y="0"/>
                      </a:cubicBezTo>
                      <a:lnTo>
                        <a:pt x="1255286" y="0"/>
                      </a:lnTo>
                      <a:cubicBezTo>
                        <a:pt x="1284237" y="0"/>
                        <a:pt x="1312000" y="11500"/>
                        <a:pt x="1332471" y="31971"/>
                      </a:cubicBezTo>
                      <a:cubicBezTo>
                        <a:pt x="1352942" y="52441"/>
                        <a:pt x="1364442" y="80206"/>
                        <a:pt x="1364442" y="109155"/>
                      </a:cubicBezTo>
                      <a:lnTo>
                        <a:pt x="1364442" y="981796"/>
                      </a:lnTo>
                      <a:close/>
                    </a:path>
                  </a:pathLst>
                </a:custGeom>
                <a:solidFill>
                  <a:srgbClr val="009FBD"/>
                </a:solidFill>
              </p:spPr>
            </p:sp>
            <p:sp>
              <p:nvSpPr>
                <p:cNvPr id="42" name="Freeform 42"/>
                <p:cNvSpPr/>
                <p:nvPr/>
              </p:nvSpPr>
              <p:spPr>
                <a:xfrm>
                  <a:off x="1389842" y="5292896"/>
                  <a:ext cx="1364442" cy="1447433"/>
                </a:xfrm>
                <a:custGeom>
                  <a:avLst/>
                  <a:gdLst/>
                  <a:ahLst/>
                  <a:cxnLst/>
                  <a:rect l="l" t="t" r="r" b="b"/>
                  <a:pathLst>
                    <a:path w="1364442" h="1447433">
                      <a:moveTo>
                        <a:pt x="0" y="1447433"/>
                      </a:moveTo>
                      <a:lnTo>
                        <a:pt x="0" y="109156"/>
                      </a:lnTo>
                      <a:cubicBezTo>
                        <a:pt x="0" y="80206"/>
                        <a:pt x="11500" y="52442"/>
                        <a:pt x="31970" y="31971"/>
                      </a:cubicBezTo>
                      <a:cubicBezTo>
                        <a:pt x="52441" y="11500"/>
                        <a:pt x="80205" y="0"/>
                        <a:pt x="109155" y="0"/>
                      </a:cubicBezTo>
                      <a:lnTo>
                        <a:pt x="1255286" y="0"/>
                      </a:lnTo>
                      <a:cubicBezTo>
                        <a:pt x="1284236" y="0"/>
                        <a:pt x="1312000" y="11500"/>
                        <a:pt x="1332470" y="31971"/>
                      </a:cubicBezTo>
                      <a:cubicBezTo>
                        <a:pt x="1352941" y="52442"/>
                        <a:pt x="1364441" y="80206"/>
                        <a:pt x="1364441" y="109156"/>
                      </a:cubicBezTo>
                      <a:lnTo>
                        <a:pt x="1364441" y="1447433"/>
                      </a:lnTo>
                      <a:close/>
                    </a:path>
                  </a:pathLst>
                </a:custGeom>
                <a:solidFill>
                  <a:srgbClr val="FA9884"/>
                </a:solidFill>
              </p:spPr>
            </p:sp>
            <p:sp>
              <p:nvSpPr>
                <p:cNvPr id="43" name="Freeform 43"/>
                <p:cNvSpPr/>
                <p:nvPr/>
              </p:nvSpPr>
              <p:spPr>
                <a:xfrm>
                  <a:off x="4603172" y="722954"/>
                  <a:ext cx="1364442" cy="6017375"/>
                </a:xfrm>
                <a:custGeom>
                  <a:avLst/>
                  <a:gdLst/>
                  <a:ahLst/>
                  <a:cxnLst/>
                  <a:rect l="l" t="t" r="r" b="b"/>
                  <a:pathLst>
                    <a:path w="1364442" h="6017375">
                      <a:moveTo>
                        <a:pt x="0" y="6017375"/>
                      </a:moveTo>
                      <a:lnTo>
                        <a:pt x="0" y="109155"/>
                      </a:lnTo>
                      <a:cubicBezTo>
                        <a:pt x="0" y="80205"/>
                        <a:pt x="11500" y="52441"/>
                        <a:pt x="31971" y="31970"/>
                      </a:cubicBezTo>
                      <a:cubicBezTo>
                        <a:pt x="52442" y="11500"/>
                        <a:pt x="80206" y="0"/>
                        <a:pt x="109155" y="0"/>
                      </a:cubicBezTo>
                      <a:lnTo>
                        <a:pt x="1255286" y="0"/>
                      </a:lnTo>
                      <a:cubicBezTo>
                        <a:pt x="1284236" y="0"/>
                        <a:pt x="1312000" y="11500"/>
                        <a:pt x="1332471" y="31970"/>
                      </a:cubicBezTo>
                      <a:cubicBezTo>
                        <a:pt x="1352942" y="52441"/>
                        <a:pt x="1364442" y="80205"/>
                        <a:pt x="1364442" y="109155"/>
                      </a:cubicBezTo>
                      <a:lnTo>
                        <a:pt x="1364442" y="6017375"/>
                      </a:lnTo>
                      <a:close/>
                    </a:path>
                  </a:pathLst>
                </a:custGeom>
                <a:solidFill>
                  <a:srgbClr val="FA9884"/>
                </a:solidFill>
              </p:spPr>
            </p:sp>
            <p:sp>
              <p:nvSpPr>
                <p:cNvPr id="44" name="Freeform 44"/>
                <p:cNvSpPr/>
                <p:nvPr/>
              </p:nvSpPr>
              <p:spPr>
                <a:xfrm>
                  <a:off x="7816503" y="5338731"/>
                  <a:ext cx="1364442" cy="1401598"/>
                </a:xfrm>
                <a:custGeom>
                  <a:avLst/>
                  <a:gdLst/>
                  <a:ahLst/>
                  <a:cxnLst/>
                  <a:rect l="l" t="t" r="r" b="b"/>
                  <a:pathLst>
                    <a:path w="1364442" h="1401598">
                      <a:moveTo>
                        <a:pt x="0" y="1401598"/>
                      </a:moveTo>
                      <a:lnTo>
                        <a:pt x="0" y="109155"/>
                      </a:lnTo>
                      <a:cubicBezTo>
                        <a:pt x="0" y="80205"/>
                        <a:pt x="11500" y="52441"/>
                        <a:pt x="31971" y="31971"/>
                      </a:cubicBezTo>
                      <a:cubicBezTo>
                        <a:pt x="52441" y="11500"/>
                        <a:pt x="80205" y="0"/>
                        <a:pt x="109155" y="0"/>
                      </a:cubicBezTo>
                      <a:lnTo>
                        <a:pt x="1255286" y="0"/>
                      </a:lnTo>
                      <a:cubicBezTo>
                        <a:pt x="1284236" y="0"/>
                        <a:pt x="1311999" y="11500"/>
                        <a:pt x="1332470" y="31971"/>
                      </a:cubicBezTo>
                      <a:cubicBezTo>
                        <a:pt x="1352941" y="52441"/>
                        <a:pt x="1364441" y="80205"/>
                        <a:pt x="1364441" y="109155"/>
                      </a:cubicBezTo>
                      <a:lnTo>
                        <a:pt x="1364441" y="1401598"/>
                      </a:lnTo>
                      <a:close/>
                    </a:path>
                  </a:pathLst>
                </a:custGeom>
                <a:solidFill>
                  <a:srgbClr val="FA9884"/>
                </a:solidFill>
              </p:spPr>
            </p:sp>
          </p:grpSp>
        </p:grpSp>
        <p:grpSp>
          <p:nvGrpSpPr>
            <p:cNvPr id="46" name="Group 46"/>
            <p:cNvGrpSpPr/>
            <p:nvPr/>
          </p:nvGrpSpPr>
          <p:grpSpPr>
            <a:xfrm>
              <a:off x="11944006" y="3369747"/>
              <a:ext cx="5952481" cy="5379658"/>
              <a:chOff x="0" y="0"/>
              <a:chExt cx="1567732" cy="1416865"/>
            </a:xfrm>
          </p:grpSpPr>
          <p:sp>
            <p:nvSpPr>
              <p:cNvPr id="47" name="Freeform 47"/>
              <p:cNvSpPr/>
              <p:nvPr/>
            </p:nvSpPr>
            <p:spPr>
              <a:xfrm>
                <a:off x="0" y="0"/>
                <a:ext cx="1567732" cy="1416865"/>
              </a:xfrm>
              <a:custGeom>
                <a:avLst/>
                <a:gdLst/>
                <a:ahLst/>
                <a:cxnLst/>
                <a:rect l="l" t="t" r="r" b="b"/>
                <a:pathLst>
                  <a:path w="1567732" h="1416865">
                    <a:moveTo>
                      <a:pt x="0" y="0"/>
                    </a:moveTo>
                    <a:lnTo>
                      <a:pt x="1567732" y="0"/>
                    </a:lnTo>
                    <a:lnTo>
                      <a:pt x="1567732" y="1416865"/>
                    </a:lnTo>
                    <a:lnTo>
                      <a:pt x="0" y="1416865"/>
                    </a:lnTo>
                    <a:close/>
                  </a:path>
                </a:pathLst>
              </a:custGeom>
              <a:solidFill>
                <a:srgbClr val="FFFFFF"/>
              </a:solidFill>
            </p:spPr>
          </p:sp>
          <p:sp>
            <p:nvSpPr>
              <p:cNvPr id="48" name="TextBox 48"/>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49" name="Group 49"/>
            <p:cNvGrpSpPr/>
            <p:nvPr/>
          </p:nvGrpSpPr>
          <p:grpSpPr>
            <a:xfrm>
              <a:off x="232909" y="3545552"/>
              <a:ext cx="5952481" cy="5203854"/>
              <a:chOff x="0" y="0"/>
              <a:chExt cx="1567732" cy="1370562"/>
            </a:xfrm>
          </p:grpSpPr>
          <p:sp>
            <p:nvSpPr>
              <p:cNvPr id="50" name="Freeform 50"/>
              <p:cNvSpPr/>
              <p:nvPr/>
            </p:nvSpPr>
            <p:spPr>
              <a:xfrm>
                <a:off x="0" y="0"/>
                <a:ext cx="1567732" cy="1370562"/>
              </a:xfrm>
              <a:custGeom>
                <a:avLst/>
                <a:gdLst/>
                <a:ahLst/>
                <a:cxnLst/>
                <a:rect l="l" t="t" r="r" b="b"/>
                <a:pathLst>
                  <a:path w="1567732" h="1370562">
                    <a:moveTo>
                      <a:pt x="0" y="0"/>
                    </a:moveTo>
                    <a:lnTo>
                      <a:pt x="1567732" y="0"/>
                    </a:lnTo>
                    <a:lnTo>
                      <a:pt x="1567732" y="1370562"/>
                    </a:lnTo>
                    <a:lnTo>
                      <a:pt x="0" y="1370562"/>
                    </a:lnTo>
                    <a:close/>
                  </a:path>
                </a:pathLst>
              </a:custGeom>
              <a:solidFill>
                <a:srgbClr val="FFFFFF"/>
              </a:solidFill>
            </p:spPr>
          </p:sp>
          <p:sp>
            <p:nvSpPr>
              <p:cNvPr id="51" name="TextBox 51"/>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sp>
        <p:nvSpPr>
          <p:cNvPr id="52" name="TextBox 52"/>
          <p:cNvSpPr txBox="1"/>
          <p:nvPr/>
        </p:nvSpPr>
        <p:spPr>
          <a:xfrm>
            <a:off x="625341" y="5728371"/>
            <a:ext cx="5676355" cy="1803635"/>
          </a:xfrm>
          <a:prstGeom prst="rect">
            <a:avLst/>
          </a:prstGeom>
        </p:spPr>
        <p:txBody>
          <a:bodyPr lIns="0" tIns="0" rIns="0" bIns="0" rtlCol="0" anchor="t">
            <a:spAutoFit/>
          </a:bodyPr>
          <a:lstStyle/>
          <a:p>
            <a:pPr>
              <a:lnSpc>
                <a:spcPts val="3600"/>
              </a:lnSpc>
            </a:pPr>
            <a:r>
              <a:rPr lang="en-US" sz="2400" spc="2" dirty="0">
                <a:solidFill>
                  <a:srgbClr val="242D47"/>
                </a:solidFill>
                <a:latin typeface="Century Expanded Bold"/>
              </a:rPr>
              <a:t>Insight</a:t>
            </a:r>
            <a:r>
              <a:rPr lang="en-US" sz="2400" spc="2" dirty="0">
                <a:solidFill>
                  <a:srgbClr val="242D47"/>
                </a:solidFill>
                <a:latin typeface="Century Expanded"/>
              </a:rPr>
              <a:t>: </a:t>
            </a:r>
          </a:p>
          <a:p>
            <a:pPr>
              <a:lnSpc>
                <a:spcPts val="3600"/>
              </a:lnSpc>
            </a:pPr>
            <a:r>
              <a:rPr lang="en-US" sz="2400" spc="2" dirty="0">
                <a:solidFill>
                  <a:srgbClr val="242D47"/>
                </a:solidFill>
                <a:latin typeface="Century Expanded"/>
              </a:rPr>
              <a:t>Ship has the highest number of shipments, but sea shipments have a higher percentage of delays with 4459 cases.</a:t>
            </a:r>
          </a:p>
        </p:txBody>
      </p:sp>
      <p:sp>
        <p:nvSpPr>
          <p:cNvPr id="53" name="TextBox 51">
            <a:extLst>
              <a:ext uri="{FF2B5EF4-FFF2-40B4-BE49-F238E27FC236}">
                <a16:creationId xmlns:a16="http://schemas.microsoft.com/office/drawing/2014/main" id="{189A1F95-F600-4443-9339-FF6ABD5905E0}"/>
              </a:ext>
            </a:extLst>
          </p:cNvPr>
          <p:cNvSpPr txBox="1"/>
          <p:nvPr/>
        </p:nvSpPr>
        <p:spPr>
          <a:xfrm>
            <a:off x="2867776" y="1437921"/>
            <a:ext cx="13191900" cy="1008380"/>
          </a:xfrm>
          <a:prstGeom prst="rect">
            <a:avLst/>
          </a:prstGeom>
        </p:spPr>
        <p:txBody>
          <a:bodyPr lIns="0" tIns="0" rIns="0" bIns="0" rtlCol="0" anchor="t">
            <a:spAutoFit/>
          </a:bodyPr>
          <a:lstStyle/>
          <a:p>
            <a:pPr algn="ctr">
              <a:lnSpc>
                <a:spcPts val="3879"/>
              </a:lnSpc>
            </a:pPr>
            <a:r>
              <a:rPr lang="en-US" sz="3999" dirty="0">
                <a:solidFill>
                  <a:srgbClr val="000000"/>
                </a:solidFill>
                <a:effectLst>
                  <a:outerShdw blurRad="60007" dist="310007" dir="7680000" sy="30000" kx="1300200" algn="ctr" rotWithShape="0">
                    <a:prstClr val="black">
                      <a:alpha val="32000"/>
                    </a:prstClr>
                  </a:outerShdw>
                </a:effectLst>
                <a:latin typeface="Century Expanded Bold"/>
              </a:rPr>
              <a:t>COMPARISON OF DATA ON DELIVERY MODES IN SEVERAL ASPECTS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53"/>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childTnLst>
                          </p:cTn>
                        </p:par>
                        <p:par>
                          <p:cTn id="11" fill="hold">
                            <p:stCondLst>
                              <p:cond delay="1000"/>
                            </p:stCondLst>
                            <p:childTnLst>
                              <p:par>
                                <p:cTn id="12" presetID="22" presetClass="entr" presetSubtype="4"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down)">
                                      <p:cBhvr>
                                        <p:cTn id="1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grpSp>
      <p:sp>
        <p:nvSpPr>
          <p:cNvPr id="5" name="Freeform 5"/>
          <p:cNvSpPr/>
          <p:nvPr/>
        </p:nvSpPr>
        <p:spPr>
          <a:xfrm>
            <a:off x="-903833" y="7295052"/>
            <a:ext cx="2685364" cy="2485182"/>
          </a:xfrm>
          <a:custGeom>
            <a:avLst/>
            <a:gdLst/>
            <a:ahLst/>
            <a:cxnLst/>
            <a:rect l="l" t="t" r="r" b="b"/>
            <a:pathLst>
              <a:path w="2685364" h="2485182">
                <a:moveTo>
                  <a:pt x="0" y="0"/>
                </a:moveTo>
                <a:lnTo>
                  <a:pt x="2685364" y="0"/>
                </a:lnTo>
                <a:lnTo>
                  <a:pt x="2685364" y="2485182"/>
                </a:lnTo>
                <a:lnTo>
                  <a:pt x="0" y="2485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flipH="1">
            <a:off x="1446440" y="8114557"/>
            <a:ext cx="2347433" cy="2172443"/>
          </a:xfrm>
          <a:custGeom>
            <a:avLst/>
            <a:gdLst/>
            <a:ahLst/>
            <a:cxnLst/>
            <a:rect l="l" t="t" r="r" b="b"/>
            <a:pathLst>
              <a:path w="2347433" h="2172443">
                <a:moveTo>
                  <a:pt x="2347433" y="0"/>
                </a:moveTo>
                <a:lnTo>
                  <a:pt x="0" y="0"/>
                </a:lnTo>
                <a:lnTo>
                  <a:pt x="0" y="2172443"/>
                </a:lnTo>
                <a:lnTo>
                  <a:pt x="2347433" y="2172443"/>
                </a:lnTo>
                <a:lnTo>
                  <a:pt x="234743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165506" y="6985438"/>
            <a:ext cx="1677235" cy="1552205"/>
          </a:xfrm>
          <a:custGeom>
            <a:avLst/>
            <a:gdLst/>
            <a:ahLst/>
            <a:cxnLst/>
            <a:rect l="l" t="t" r="r" b="b"/>
            <a:pathLst>
              <a:path w="1677235" h="1552205">
                <a:moveTo>
                  <a:pt x="0" y="0"/>
                </a:moveTo>
                <a:lnTo>
                  <a:pt x="1677236" y="0"/>
                </a:lnTo>
                <a:lnTo>
                  <a:pt x="1677236" y="1552205"/>
                </a:lnTo>
                <a:lnTo>
                  <a:pt x="0" y="15522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Freeform 11"/>
          <p:cNvSpPr/>
          <p:nvPr/>
        </p:nvSpPr>
        <p:spPr>
          <a:xfrm>
            <a:off x="15209942" y="-472007"/>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2" name="Freeform 12"/>
          <p:cNvSpPr/>
          <p:nvPr/>
        </p:nvSpPr>
        <p:spPr>
          <a:xfrm>
            <a:off x="17204242" y="82927"/>
            <a:ext cx="2030113" cy="553667"/>
          </a:xfrm>
          <a:custGeom>
            <a:avLst/>
            <a:gdLst/>
            <a:ahLst/>
            <a:cxnLst/>
            <a:rect l="l" t="t" r="r" b="b"/>
            <a:pathLst>
              <a:path w="2030113" h="553667">
                <a:moveTo>
                  <a:pt x="0" y="0"/>
                </a:moveTo>
                <a:lnTo>
                  <a:pt x="2030113" y="0"/>
                </a:lnTo>
                <a:lnTo>
                  <a:pt x="2030113" y="553667"/>
                </a:lnTo>
                <a:lnTo>
                  <a:pt x="0" y="5536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54" name="Group 53">
            <a:extLst>
              <a:ext uri="{FF2B5EF4-FFF2-40B4-BE49-F238E27FC236}">
                <a16:creationId xmlns:a16="http://schemas.microsoft.com/office/drawing/2014/main" id="{C67A3CA2-D0D1-458C-83E6-6C3FD934565F}"/>
              </a:ext>
            </a:extLst>
          </p:cNvPr>
          <p:cNvGrpSpPr/>
          <p:nvPr/>
        </p:nvGrpSpPr>
        <p:grpSpPr>
          <a:xfrm>
            <a:off x="232909" y="2859736"/>
            <a:ext cx="17663579" cy="5889670"/>
            <a:chOff x="232909" y="2859736"/>
            <a:chExt cx="17663579" cy="5889670"/>
          </a:xfrm>
        </p:grpSpPr>
        <p:sp>
          <p:nvSpPr>
            <p:cNvPr id="8" name="Freeform 8"/>
            <p:cNvSpPr/>
            <p:nvPr/>
          </p:nvSpPr>
          <p:spPr>
            <a:xfrm>
              <a:off x="232909" y="2859736"/>
              <a:ext cx="17663579" cy="5889670"/>
            </a:xfrm>
            <a:custGeom>
              <a:avLst/>
              <a:gdLst/>
              <a:ahLst/>
              <a:cxnLst/>
              <a:rect l="l" t="t" r="r" b="b"/>
              <a:pathLst>
                <a:path w="17663579" h="5889670">
                  <a:moveTo>
                    <a:pt x="0" y="0"/>
                  </a:moveTo>
                  <a:lnTo>
                    <a:pt x="17663579" y="0"/>
                  </a:lnTo>
                  <a:lnTo>
                    <a:pt x="17663579" y="5889670"/>
                  </a:lnTo>
                  <a:lnTo>
                    <a:pt x="0" y="5889670"/>
                  </a:lnTo>
                  <a:lnTo>
                    <a:pt x="0" y="0"/>
                  </a:lnTo>
                  <a:close/>
                </a:path>
              </a:pathLst>
            </a:custGeom>
            <a:blipFill>
              <a:blip r:embed="rId13"/>
              <a:stretch>
                <a:fillRect t="-6241" b="-1143"/>
              </a:stretch>
            </a:blipFill>
          </p:spPr>
        </p:sp>
        <p:grpSp>
          <p:nvGrpSpPr>
            <p:cNvPr id="13" name="Group 13"/>
            <p:cNvGrpSpPr/>
            <p:nvPr/>
          </p:nvGrpSpPr>
          <p:grpSpPr>
            <a:xfrm>
              <a:off x="232909" y="3987909"/>
              <a:ext cx="17663579" cy="4761495"/>
              <a:chOff x="0" y="0"/>
              <a:chExt cx="4652136" cy="1231225"/>
            </a:xfrm>
          </p:grpSpPr>
          <p:sp>
            <p:nvSpPr>
              <p:cNvPr id="14" name="Freeform 14"/>
              <p:cNvSpPr/>
              <p:nvPr/>
            </p:nvSpPr>
            <p:spPr>
              <a:xfrm>
                <a:off x="0" y="0"/>
                <a:ext cx="4652136" cy="1231225"/>
              </a:xfrm>
              <a:custGeom>
                <a:avLst/>
                <a:gdLst/>
                <a:ahLst/>
                <a:cxnLst/>
                <a:rect l="l" t="t" r="r" b="b"/>
                <a:pathLst>
                  <a:path w="4652136" h="1231225">
                    <a:moveTo>
                      <a:pt x="0" y="0"/>
                    </a:moveTo>
                    <a:lnTo>
                      <a:pt x="4652136" y="0"/>
                    </a:lnTo>
                    <a:lnTo>
                      <a:pt x="4652136" y="1231225"/>
                    </a:lnTo>
                    <a:lnTo>
                      <a:pt x="0" y="1231225"/>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2068758" y="4313092"/>
              <a:ext cx="5609920" cy="4347790"/>
              <a:chOff x="0" y="0"/>
              <a:chExt cx="7027526" cy="5797053"/>
            </a:xfrm>
          </p:grpSpPr>
          <p:sp>
            <p:nvSpPr>
              <p:cNvPr id="17" name="TextBox 17"/>
              <p:cNvSpPr txBox="1"/>
              <p:nvPr/>
            </p:nvSpPr>
            <p:spPr>
              <a:xfrm>
                <a:off x="2588530" y="-38100"/>
                <a:ext cx="994282" cy="375548"/>
              </a:xfrm>
              <a:prstGeom prst="rect">
                <a:avLst/>
              </a:prstGeom>
            </p:spPr>
            <p:txBody>
              <a:bodyPr lIns="0" tIns="0" rIns="0" bIns="0" rtlCol="0" anchor="t">
                <a:spAutoFit/>
              </a:bodyPr>
              <a:lstStyle/>
              <a:p>
                <a:pPr algn="l">
                  <a:lnSpc>
                    <a:spcPts val="2374"/>
                  </a:lnSpc>
                </a:pPr>
                <a:r>
                  <a:rPr lang="en-US" sz="1696">
                    <a:solidFill>
                      <a:srgbClr val="000000"/>
                    </a:solidFill>
                    <a:latin typeface="Century Expanded Bold"/>
                  </a:rPr>
                  <a:t>Ontime</a:t>
                </a:r>
              </a:p>
            </p:txBody>
          </p:sp>
          <p:sp>
            <p:nvSpPr>
              <p:cNvPr id="18" name="TextBox 18"/>
              <p:cNvSpPr txBox="1"/>
              <p:nvPr/>
            </p:nvSpPr>
            <p:spPr>
              <a:xfrm>
                <a:off x="4121293" y="-38100"/>
                <a:ext cx="1062153" cy="375548"/>
              </a:xfrm>
              <a:prstGeom prst="rect">
                <a:avLst/>
              </a:prstGeom>
            </p:spPr>
            <p:txBody>
              <a:bodyPr lIns="0" tIns="0" rIns="0" bIns="0" rtlCol="0" anchor="t">
                <a:spAutoFit/>
              </a:bodyPr>
              <a:lstStyle/>
              <a:p>
                <a:pPr algn="l">
                  <a:lnSpc>
                    <a:spcPts val="2374"/>
                  </a:lnSpc>
                </a:pPr>
                <a:r>
                  <a:rPr lang="en-US" sz="1696">
                    <a:solidFill>
                      <a:srgbClr val="000000"/>
                    </a:solidFill>
                    <a:latin typeface="Century Expanded Bold"/>
                  </a:rPr>
                  <a:t>Delayed</a:t>
                </a:r>
              </a:p>
            </p:txBody>
          </p:sp>
          <p:grpSp>
            <p:nvGrpSpPr>
              <p:cNvPr id="19" name="Group 19"/>
              <p:cNvGrpSpPr>
                <a:grpSpLocks noChangeAspect="1"/>
              </p:cNvGrpSpPr>
              <p:nvPr/>
            </p:nvGrpSpPr>
            <p:grpSpPr>
              <a:xfrm>
                <a:off x="2373138" y="114876"/>
                <a:ext cx="1640459" cy="107696"/>
                <a:chOff x="2152346" y="-619760"/>
                <a:chExt cx="2321401" cy="152400"/>
              </a:xfrm>
            </p:grpSpPr>
            <p:sp>
              <p:nvSpPr>
                <p:cNvPr id="20" name="Freeform 20"/>
                <p:cNvSpPr/>
                <p:nvPr/>
              </p:nvSpPr>
              <p:spPr>
                <a:xfrm>
                  <a:off x="2152346"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009FBD"/>
                </a:solidFill>
              </p:spPr>
            </p:sp>
            <p:sp>
              <p:nvSpPr>
                <p:cNvPr id="21" name="Freeform 21"/>
                <p:cNvSpPr/>
                <p:nvPr/>
              </p:nvSpPr>
              <p:spPr>
                <a:xfrm>
                  <a:off x="4321347"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A9884"/>
                </a:solidFill>
              </p:spPr>
            </p:sp>
          </p:grpSp>
          <p:sp>
            <p:nvSpPr>
              <p:cNvPr id="22" name="TextBox 22"/>
              <p:cNvSpPr txBox="1"/>
              <p:nvPr/>
            </p:nvSpPr>
            <p:spPr>
              <a:xfrm>
                <a:off x="1486383" y="5421505"/>
                <a:ext cx="584139"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Low</a:t>
                </a:r>
              </a:p>
            </p:txBody>
          </p:sp>
          <p:sp>
            <p:nvSpPr>
              <p:cNvPr id="23" name="TextBox 23"/>
              <p:cNvSpPr txBox="1"/>
              <p:nvPr/>
            </p:nvSpPr>
            <p:spPr>
              <a:xfrm>
                <a:off x="3390474" y="5421505"/>
                <a:ext cx="1098725"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Medium</a:t>
                </a:r>
              </a:p>
            </p:txBody>
          </p:sp>
          <p:sp>
            <p:nvSpPr>
              <p:cNvPr id="24" name="TextBox 24"/>
              <p:cNvSpPr txBox="1"/>
              <p:nvPr/>
            </p:nvSpPr>
            <p:spPr>
              <a:xfrm>
                <a:off x="5767866" y="5421505"/>
                <a:ext cx="666706" cy="375548"/>
              </a:xfrm>
              <a:prstGeom prst="rect">
                <a:avLst/>
              </a:prstGeom>
            </p:spPr>
            <p:txBody>
              <a:bodyPr lIns="0" tIns="0" rIns="0" bIns="0" rtlCol="0" anchor="t">
                <a:spAutoFit/>
              </a:bodyPr>
              <a:lstStyle/>
              <a:p>
                <a:pPr algn="ctr">
                  <a:lnSpc>
                    <a:spcPts val="2374"/>
                  </a:lnSpc>
                </a:pPr>
                <a:r>
                  <a:rPr lang="en-US" sz="1696">
                    <a:solidFill>
                      <a:srgbClr val="000000"/>
                    </a:solidFill>
                    <a:latin typeface="Century Expanded Bold"/>
                  </a:rPr>
                  <a:t>High</a:t>
                </a:r>
              </a:p>
            </p:txBody>
          </p:sp>
          <p:grpSp>
            <p:nvGrpSpPr>
              <p:cNvPr id="25" name="Group 25"/>
              <p:cNvGrpSpPr>
                <a:grpSpLocks noChangeAspect="1"/>
              </p:cNvGrpSpPr>
              <p:nvPr/>
            </p:nvGrpSpPr>
            <p:grpSpPr>
              <a:xfrm>
                <a:off x="852146" y="552840"/>
                <a:ext cx="6175381" cy="4763171"/>
                <a:chOff x="0" y="0"/>
                <a:chExt cx="8738737" cy="6740329"/>
              </a:xfrm>
            </p:grpSpPr>
            <p:sp>
              <p:nvSpPr>
                <p:cNvPr id="26" name="Freeform 26"/>
                <p:cNvSpPr/>
                <p:nvPr/>
              </p:nvSpPr>
              <p:spPr>
                <a:xfrm>
                  <a:off x="0" y="-6350"/>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24706"/>
                  </a:srgbClr>
                </a:solidFill>
              </p:spPr>
            </p:sp>
            <p:sp>
              <p:nvSpPr>
                <p:cNvPr id="27" name="Freeform 27"/>
                <p:cNvSpPr/>
                <p:nvPr/>
              </p:nvSpPr>
              <p:spPr>
                <a:xfrm>
                  <a:off x="0" y="1678732"/>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24706"/>
                  </a:srgbClr>
                </a:solidFill>
              </p:spPr>
            </p:sp>
            <p:sp>
              <p:nvSpPr>
                <p:cNvPr id="28" name="Freeform 28"/>
                <p:cNvSpPr/>
                <p:nvPr/>
              </p:nvSpPr>
              <p:spPr>
                <a:xfrm>
                  <a:off x="0" y="3363814"/>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24706"/>
                  </a:srgbClr>
                </a:solidFill>
              </p:spPr>
            </p:sp>
            <p:sp>
              <p:nvSpPr>
                <p:cNvPr id="29" name="Freeform 29"/>
                <p:cNvSpPr/>
                <p:nvPr/>
              </p:nvSpPr>
              <p:spPr>
                <a:xfrm>
                  <a:off x="0" y="5048896"/>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24706"/>
                  </a:srgbClr>
                </a:solidFill>
              </p:spPr>
            </p:sp>
            <p:sp>
              <p:nvSpPr>
                <p:cNvPr id="30" name="Freeform 30"/>
                <p:cNvSpPr/>
                <p:nvPr/>
              </p:nvSpPr>
              <p:spPr>
                <a:xfrm>
                  <a:off x="0" y="6733979"/>
                  <a:ext cx="8738737" cy="12700"/>
                </a:xfrm>
                <a:custGeom>
                  <a:avLst/>
                  <a:gdLst/>
                  <a:ahLst/>
                  <a:cxnLst/>
                  <a:rect l="l" t="t" r="r" b="b"/>
                  <a:pathLst>
                    <a:path w="8738737" h="12700">
                      <a:moveTo>
                        <a:pt x="0" y="0"/>
                      </a:moveTo>
                      <a:lnTo>
                        <a:pt x="8738737" y="0"/>
                      </a:lnTo>
                      <a:lnTo>
                        <a:pt x="8738737" y="12700"/>
                      </a:lnTo>
                      <a:lnTo>
                        <a:pt x="0" y="12700"/>
                      </a:lnTo>
                      <a:close/>
                    </a:path>
                  </a:pathLst>
                </a:custGeom>
                <a:solidFill>
                  <a:srgbClr val="000000">
                    <a:alpha val="60000"/>
                  </a:srgbClr>
                </a:solidFill>
              </p:spPr>
            </p:sp>
          </p:grpSp>
          <p:sp>
            <p:nvSpPr>
              <p:cNvPr id="31" name="TextBox 31"/>
              <p:cNvSpPr txBox="1"/>
              <p:nvPr/>
            </p:nvSpPr>
            <p:spPr>
              <a:xfrm>
                <a:off x="0" y="346016"/>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4.000 </a:t>
                </a:r>
              </a:p>
            </p:txBody>
          </p:sp>
          <p:sp>
            <p:nvSpPr>
              <p:cNvPr id="32" name="TextBox 32"/>
              <p:cNvSpPr txBox="1"/>
              <p:nvPr/>
            </p:nvSpPr>
            <p:spPr>
              <a:xfrm>
                <a:off x="0" y="1536809"/>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3.000 </a:t>
                </a:r>
              </a:p>
            </p:txBody>
          </p:sp>
          <p:sp>
            <p:nvSpPr>
              <p:cNvPr id="33" name="TextBox 33"/>
              <p:cNvSpPr txBox="1"/>
              <p:nvPr/>
            </p:nvSpPr>
            <p:spPr>
              <a:xfrm>
                <a:off x="0" y="2727601"/>
                <a:ext cx="708551" cy="375548"/>
              </a:xfrm>
              <a:prstGeom prst="rect">
                <a:avLst/>
              </a:prstGeom>
            </p:spPr>
            <p:txBody>
              <a:bodyPr lIns="0" tIns="0" rIns="0" bIns="0" rtlCol="0" anchor="t">
                <a:spAutoFit/>
              </a:bodyPr>
              <a:lstStyle/>
              <a:p>
                <a:pPr algn="r">
                  <a:lnSpc>
                    <a:spcPts val="2374"/>
                  </a:lnSpc>
                </a:pPr>
                <a:r>
                  <a:rPr lang="en-US" sz="1696" dirty="0">
                    <a:solidFill>
                      <a:srgbClr val="000000"/>
                    </a:solidFill>
                    <a:latin typeface="Century Expanded Bold"/>
                  </a:rPr>
                  <a:t>2.000 </a:t>
                </a:r>
              </a:p>
            </p:txBody>
          </p:sp>
          <p:sp>
            <p:nvSpPr>
              <p:cNvPr id="34" name="TextBox 34"/>
              <p:cNvSpPr txBox="1"/>
              <p:nvPr/>
            </p:nvSpPr>
            <p:spPr>
              <a:xfrm>
                <a:off x="0" y="3918394"/>
                <a:ext cx="708551"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1.000 </a:t>
                </a:r>
              </a:p>
            </p:txBody>
          </p:sp>
          <p:sp>
            <p:nvSpPr>
              <p:cNvPr id="35" name="TextBox 35"/>
              <p:cNvSpPr txBox="1"/>
              <p:nvPr/>
            </p:nvSpPr>
            <p:spPr>
              <a:xfrm>
                <a:off x="495851" y="5109187"/>
                <a:ext cx="212700" cy="375548"/>
              </a:xfrm>
              <a:prstGeom prst="rect">
                <a:avLst/>
              </a:prstGeom>
            </p:spPr>
            <p:txBody>
              <a:bodyPr lIns="0" tIns="0" rIns="0" bIns="0" rtlCol="0" anchor="t">
                <a:spAutoFit/>
              </a:bodyPr>
              <a:lstStyle/>
              <a:p>
                <a:pPr algn="r">
                  <a:lnSpc>
                    <a:spcPts val="2374"/>
                  </a:lnSpc>
                </a:pPr>
                <a:r>
                  <a:rPr lang="en-US" sz="1696">
                    <a:solidFill>
                      <a:srgbClr val="000000"/>
                    </a:solidFill>
                    <a:latin typeface="Century Expanded Bold"/>
                  </a:rPr>
                  <a:t>0 </a:t>
                </a:r>
              </a:p>
            </p:txBody>
          </p:sp>
          <p:grpSp>
            <p:nvGrpSpPr>
              <p:cNvPr id="36" name="Group 36"/>
              <p:cNvGrpSpPr>
                <a:grpSpLocks noChangeAspect="1"/>
              </p:cNvGrpSpPr>
              <p:nvPr/>
            </p:nvGrpSpPr>
            <p:grpSpPr>
              <a:xfrm>
                <a:off x="852146" y="1572434"/>
                <a:ext cx="6175381" cy="3743576"/>
                <a:chOff x="0" y="1442821"/>
                <a:chExt cx="8738737" cy="5297508"/>
              </a:xfrm>
            </p:grpSpPr>
            <p:sp>
              <p:nvSpPr>
                <p:cNvPr id="37" name="Freeform 37"/>
                <p:cNvSpPr/>
                <p:nvPr/>
              </p:nvSpPr>
              <p:spPr>
                <a:xfrm>
                  <a:off x="0" y="3101244"/>
                  <a:ext cx="1298111" cy="3639084"/>
                </a:xfrm>
                <a:custGeom>
                  <a:avLst/>
                  <a:gdLst/>
                  <a:ahLst/>
                  <a:cxnLst/>
                  <a:rect l="l" t="t" r="r" b="b"/>
                  <a:pathLst>
                    <a:path w="1298111" h="3639084">
                      <a:moveTo>
                        <a:pt x="0" y="3639085"/>
                      </a:moveTo>
                      <a:lnTo>
                        <a:pt x="0" y="103849"/>
                      </a:lnTo>
                      <a:cubicBezTo>
                        <a:pt x="0" y="46495"/>
                        <a:pt x="46495" y="0"/>
                        <a:pt x="103849" y="0"/>
                      </a:cubicBezTo>
                      <a:lnTo>
                        <a:pt x="1194262" y="0"/>
                      </a:lnTo>
                      <a:cubicBezTo>
                        <a:pt x="1251616" y="0"/>
                        <a:pt x="1298110" y="46495"/>
                        <a:pt x="1298111" y="103849"/>
                      </a:cubicBezTo>
                      <a:lnTo>
                        <a:pt x="1298111" y="3639085"/>
                      </a:lnTo>
                      <a:close/>
                    </a:path>
                  </a:pathLst>
                </a:custGeom>
                <a:solidFill>
                  <a:srgbClr val="009FBD"/>
                </a:solidFill>
              </p:spPr>
            </p:sp>
            <p:sp>
              <p:nvSpPr>
                <p:cNvPr id="38" name="Freeform 38"/>
                <p:cNvSpPr/>
                <p:nvPr/>
              </p:nvSpPr>
              <p:spPr>
                <a:xfrm>
                  <a:off x="3058558" y="3453124"/>
                  <a:ext cx="1298110" cy="3287205"/>
                </a:xfrm>
                <a:custGeom>
                  <a:avLst/>
                  <a:gdLst/>
                  <a:ahLst/>
                  <a:cxnLst/>
                  <a:rect l="l" t="t" r="r" b="b"/>
                  <a:pathLst>
                    <a:path w="1298110" h="3287205">
                      <a:moveTo>
                        <a:pt x="0" y="3287205"/>
                      </a:moveTo>
                      <a:lnTo>
                        <a:pt x="0" y="103848"/>
                      </a:lnTo>
                      <a:cubicBezTo>
                        <a:pt x="0" y="46494"/>
                        <a:pt x="46495" y="0"/>
                        <a:pt x="103849" y="0"/>
                      </a:cubicBezTo>
                      <a:lnTo>
                        <a:pt x="1194262" y="0"/>
                      </a:lnTo>
                      <a:cubicBezTo>
                        <a:pt x="1251616" y="0"/>
                        <a:pt x="1298111" y="46495"/>
                        <a:pt x="1298111" y="103848"/>
                      </a:cubicBezTo>
                      <a:lnTo>
                        <a:pt x="1298111" y="3287205"/>
                      </a:lnTo>
                      <a:close/>
                    </a:path>
                  </a:pathLst>
                </a:custGeom>
                <a:solidFill>
                  <a:srgbClr val="009FBD"/>
                </a:solidFill>
              </p:spPr>
            </p:sp>
            <p:sp>
              <p:nvSpPr>
                <p:cNvPr id="39" name="Freeform 39"/>
                <p:cNvSpPr/>
                <p:nvPr/>
              </p:nvSpPr>
              <p:spPr>
                <a:xfrm>
                  <a:off x="6117116" y="6177514"/>
                  <a:ext cx="1298110" cy="562815"/>
                </a:xfrm>
                <a:custGeom>
                  <a:avLst/>
                  <a:gdLst/>
                  <a:ahLst/>
                  <a:cxnLst/>
                  <a:rect l="l" t="t" r="r" b="b"/>
                  <a:pathLst>
                    <a:path w="1298110" h="562815">
                      <a:moveTo>
                        <a:pt x="0" y="562815"/>
                      </a:moveTo>
                      <a:lnTo>
                        <a:pt x="0" y="103848"/>
                      </a:lnTo>
                      <a:cubicBezTo>
                        <a:pt x="0" y="46494"/>
                        <a:pt x="46495" y="0"/>
                        <a:pt x="103849" y="0"/>
                      </a:cubicBezTo>
                      <a:lnTo>
                        <a:pt x="1194262" y="0"/>
                      </a:lnTo>
                      <a:cubicBezTo>
                        <a:pt x="1251616" y="0"/>
                        <a:pt x="1298110" y="46494"/>
                        <a:pt x="1298110" y="103848"/>
                      </a:cubicBezTo>
                      <a:lnTo>
                        <a:pt x="1298110" y="562815"/>
                      </a:lnTo>
                      <a:close/>
                    </a:path>
                  </a:pathLst>
                </a:custGeom>
                <a:solidFill>
                  <a:srgbClr val="009FBD"/>
                </a:solidFill>
              </p:spPr>
            </p:sp>
            <p:sp>
              <p:nvSpPr>
                <p:cNvPr id="40" name="Freeform 40"/>
                <p:cNvSpPr/>
                <p:nvPr/>
              </p:nvSpPr>
              <p:spPr>
                <a:xfrm>
                  <a:off x="1323511" y="1442821"/>
                  <a:ext cx="1298111" cy="5297508"/>
                </a:xfrm>
                <a:custGeom>
                  <a:avLst/>
                  <a:gdLst/>
                  <a:ahLst/>
                  <a:cxnLst/>
                  <a:rect l="l" t="t" r="r" b="b"/>
                  <a:pathLst>
                    <a:path w="1298111" h="5297508">
                      <a:moveTo>
                        <a:pt x="0" y="5297508"/>
                      </a:moveTo>
                      <a:lnTo>
                        <a:pt x="0" y="103849"/>
                      </a:lnTo>
                      <a:cubicBezTo>
                        <a:pt x="0" y="76306"/>
                        <a:pt x="10941" y="49892"/>
                        <a:pt x="30416" y="30416"/>
                      </a:cubicBezTo>
                      <a:cubicBezTo>
                        <a:pt x="49892" y="10941"/>
                        <a:pt x="76306" y="0"/>
                        <a:pt x="103848" y="0"/>
                      </a:cubicBezTo>
                      <a:lnTo>
                        <a:pt x="1194261" y="0"/>
                      </a:lnTo>
                      <a:cubicBezTo>
                        <a:pt x="1221804" y="0"/>
                        <a:pt x="1248218" y="10941"/>
                        <a:pt x="1267694" y="30416"/>
                      </a:cubicBezTo>
                      <a:cubicBezTo>
                        <a:pt x="1287169" y="49892"/>
                        <a:pt x="1298110" y="76306"/>
                        <a:pt x="1298110" y="103849"/>
                      </a:cubicBezTo>
                      <a:lnTo>
                        <a:pt x="1298110" y="5297508"/>
                      </a:lnTo>
                      <a:close/>
                    </a:path>
                  </a:pathLst>
                </a:custGeom>
                <a:solidFill>
                  <a:srgbClr val="FA9884"/>
                </a:solidFill>
              </p:spPr>
            </p:sp>
            <p:sp>
              <p:nvSpPr>
                <p:cNvPr id="41" name="Freeform 41"/>
                <p:cNvSpPr/>
                <p:nvPr/>
              </p:nvSpPr>
              <p:spPr>
                <a:xfrm>
                  <a:off x="4382069" y="3520658"/>
                  <a:ext cx="1298111" cy="3219671"/>
                </a:xfrm>
                <a:custGeom>
                  <a:avLst/>
                  <a:gdLst/>
                  <a:ahLst/>
                  <a:cxnLst/>
                  <a:rect l="l" t="t" r="r" b="b"/>
                  <a:pathLst>
                    <a:path w="1298111" h="3219671">
                      <a:moveTo>
                        <a:pt x="0" y="3219671"/>
                      </a:moveTo>
                      <a:lnTo>
                        <a:pt x="0" y="103848"/>
                      </a:lnTo>
                      <a:cubicBezTo>
                        <a:pt x="0" y="76306"/>
                        <a:pt x="10941" y="49891"/>
                        <a:pt x="30416" y="30416"/>
                      </a:cubicBezTo>
                      <a:cubicBezTo>
                        <a:pt x="49892" y="10941"/>
                        <a:pt x="76306" y="0"/>
                        <a:pt x="103849" y="0"/>
                      </a:cubicBezTo>
                      <a:lnTo>
                        <a:pt x="1194262" y="0"/>
                      </a:lnTo>
                      <a:cubicBezTo>
                        <a:pt x="1251615" y="0"/>
                        <a:pt x="1298110" y="46494"/>
                        <a:pt x="1298110" y="103848"/>
                      </a:cubicBezTo>
                      <a:lnTo>
                        <a:pt x="1298110" y="3219671"/>
                      </a:lnTo>
                      <a:close/>
                    </a:path>
                  </a:pathLst>
                </a:custGeom>
                <a:solidFill>
                  <a:srgbClr val="FA9884"/>
                </a:solidFill>
              </p:spPr>
            </p:sp>
            <p:sp>
              <p:nvSpPr>
                <p:cNvPr id="42" name="Freeform 42"/>
                <p:cNvSpPr/>
                <p:nvPr/>
              </p:nvSpPr>
              <p:spPr>
                <a:xfrm>
                  <a:off x="7440626" y="5679117"/>
                  <a:ext cx="1298111" cy="1061212"/>
                </a:xfrm>
                <a:custGeom>
                  <a:avLst/>
                  <a:gdLst/>
                  <a:ahLst/>
                  <a:cxnLst/>
                  <a:rect l="l" t="t" r="r" b="b"/>
                  <a:pathLst>
                    <a:path w="1298111" h="1061212">
                      <a:moveTo>
                        <a:pt x="0" y="1061212"/>
                      </a:moveTo>
                      <a:lnTo>
                        <a:pt x="0" y="103849"/>
                      </a:lnTo>
                      <a:cubicBezTo>
                        <a:pt x="0" y="76307"/>
                        <a:pt x="10942" y="49892"/>
                        <a:pt x="30417" y="30417"/>
                      </a:cubicBezTo>
                      <a:cubicBezTo>
                        <a:pt x="49893" y="10941"/>
                        <a:pt x="76307" y="0"/>
                        <a:pt x="103850" y="0"/>
                      </a:cubicBezTo>
                      <a:lnTo>
                        <a:pt x="1194262" y="0"/>
                      </a:lnTo>
                      <a:cubicBezTo>
                        <a:pt x="1251616" y="0"/>
                        <a:pt x="1298111" y="46495"/>
                        <a:pt x="1298111" y="103849"/>
                      </a:cubicBezTo>
                      <a:lnTo>
                        <a:pt x="1298111" y="1061212"/>
                      </a:lnTo>
                      <a:close/>
                    </a:path>
                  </a:pathLst>
                </a:custGeom>
                <a:solidFill>
                  <a:srgbClr val="FA9884"/>
                </a:solidFill>
              </p:spPr>
            </p:sp>
          </p:grpSp>
        </p:grpSp>
        <p:grpSp>
          <p:nvGrpSpPr>
            <p:cNvPr id="44" name="Group 44"/>
            <p:cNvGrpSpPr/>
            <p:nvPr/>
          </p:nvGrpSpPr>
          <p:grpSpPr>
            <a:xfrm>
              <a:off x="232909" y="3783182"/>
              <a:ext cx="11630813" cy="4966224"/>
              <a:chOff x="0" y="0"/>
              <a:chExt cx="3063259" cy="1362549"/>
            </a:xfrm>
          </p:grpSpPr>
          <p:sp>
            <p:nvSpPr>
              <p:cNvPr id="45" name="Freeform 45"/>
              <p:cNvSpPr/>
              <p:nvPr/>
            </p:nvSpPr>
            <p:spPr>
              <a:xfrm>
                <a:off x="0" y="0"/>
                <a:ext cx="3063259" cy="1362549"/>
              </a:xfrm>
              <a:custGeom>
                <a:avLst/>
                <a:gdLst/>
                <a:ahLst/>
                <a:cxnLst/>
                <a:rect l="l" t="t" r="r" b="b"/>
                <a:pathLst>
                  <a:path w="3063259" h="1362549">
                    <a:moveTo>
                      <a:pt x="0" y="0"/>
                    </a:moveTo>
                    <a:lnTo>
                      <a:pt x="3063259" y="0"/>
                    </a:lnTo>
                    <a:lnTo>
                      <a:pt x="3063259" y="1362549"/>
                    </a:lnTo>
                    <a:lnTo>
                      <a:pt x="0" y="1362549"/>
                    </a:lnTo>
                    <a:close/>
                  </a:path>
                </a:pathLst>
              </a:custGeom>
              <a:solidFill>
                <a:srgbClr val="FFFFFF"/>
              </a:solidFill>
            </p:spPr>
          </p:sp>
          <p:sp>
            <p:nvSpPr>
              <p:cNvPr id="46" name="TextBox 4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grpSp>
      <p:sp>
        <p:nvSpPr>
          <p:cNvPr id="47" name="TextBox 47"/>
          <p:cNvSpPr txBox="1"/>
          <p:nvPr/>
        </p:nvSpPr>
        <p:spPr>
          <a:xfrm>
            <a:off x="509035" y="6435285"/>
            <a:ext cx="11687202" cy="1341970"/>
          </a:xfrm>
          <a:prstGeom prst="rect">
            <a:avLst/>
          </a:prstGeom>
        </p:spPr>
        <p:txBody>
          <a:bodyPr lIns="0" tIns="0" rIns="0" bIns="0" rtlCol="0" anchor="t">
            <a:spAutoFit/>
          </a:bodyPr>
          <a:lstStyle/>
          <a:p>
            <a:pPr>
              <a:lnSpc>
                <a:spcPts val="3600"/>
              </a:lnSpc>
            </a:pPr>
            <a:r>
              <a:rPr lang="en-US" sz="2400" spc="2" dirty="0">
                <a:solidFill>
                  <a:srgbClr val="242D47"/>
                </a:solidFill>
                <a:latin typeface="Century Expanded Bold"/>
              </a:rPr>
              <a:t>Insight</a:t>
            </a:r>
            <a:r>
              <a:rPr lang="en-US" sz="2400" spc="2" dirty="0">
                <a:solidFill>
                  <a:srgbClr val="242D47"/>
                </a:solidFill>
                <a:latin typeface="Century Expanded"/>
              </a:rPr>
              <a:t>: </a:t>
            </a:r>
          </a:p>
          <a:p>
            <a:pPr>
              <a:lnSpc>
                <a:spcPts val="3600"/>
              </a:lnSpc>
            </a:pPr>
            <a:r>
              <a:rPr lang="en-US" sz="2400" spc="2" dirty="0">
                <a:solidFill>
                  <a:srgbClr val="242D47"/>
                </a:solidFill>
                <a:latin typeface="Century Expanded"/>
              </a:rPr>
              <a:t>The majority of products with a low level of importance experienced 3140 delivery delays, while the delay rate for medium and high products was 3423.</a:t>
            </a:r>
          </a:p>
        </p:txBody>
      </p:sp>
      <p:sp>
        <p:nvSpPr>
          <p:cNvPr id="48" name="TextBox 51">
            <a:extLst>
              <a:ext uri="{FF2B5EF4-FFF2-40B4-BE49-F238E27FC236}">
                <a16:creationId xmlns:a16="http://schemas.microsoft.com/office/drawing/2014/main" id="{F9B45B53-2190-4CEE-92B2-101FBE66C652}"/>
              </a:ext>
            </a:extLst>
          </p:cNvPr>
          <p:cNvSpPr txBox="1"/>
          <p:nvPr/>
        </p:nvSpPr>
        <p:spPr>
          <a:xfrm>
            <a:off x="2867776" y="1437921"/>
            <a:ext cx="13191900" cy="1008380"/>
          </a:xfrm>
          <a:prstGeom prst="rect">
            <a:avLst/>
          </a:prstGeom>
        </p:spPr>
        <p:txBody>
          <a:bodyPr lIns="0" tIns="0" rIns="0" bIns="0" rtlCol="0" anchor="t">
            <a:spAutoFit/>
          </a:bodyPr>
          <a:lstStyle/>
          <a:p>
            <a:pPr algn="ctr">
              <a:lnSpc>
                <a:spcPts val="3879"/>
              </a:lnSpc>
            </a:pPr>
            <a:r>
              <a:rPr lang="en-US" sz="3999" dirty="0">
                <a:solidFill>
                  <a:srgbClr val="000000"/>
                </a:solidFill>
                <a:effectLst>
                  <a:outerShdw blurRad="60007" dist="310007" dir="7680000" sy="30000" kx="1300200" algn="ctr" rotWithShape="0">
                    <a:prstClr val="black">
                      <a:alpha val="32000"/>
                    </a:prstClr>
                  </a:outerShdw>
                </a:effectLst>
                <a:latin typeface="Century Expanded Bold"/>
              </a:rPr>
              <a:t>COMPARISON OF DATA ON DELIVERY MODES IN SEVERAL ASPECTS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8"/>
                                        </p:tgtEl>
                                        <p:attrNameLst>
                                          <p:attrName>style.visibility</p:attrName>
                                        </p:attrNameLst>
                                      </p:cBhvr>
                                      <p:to>
                                        <p:strVal val="visible"/>
                                      </p:to>
                                    </p:set>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wipe(left)">
                                      <p:cBhvr>
                                        <p:cTn id="10" dur="500"/>
                                        <p:tgtEl>
                                          <p:spTgt spid="54"/>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left)">
                                      <p:cBhvr>
                                        <p:cTn id="1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grpSp>
      <p:sp>
        <p:nvSpPr>
          <p:cNvPr id="5" name="Freeform 5"/>
          <p:cNvSpPr/>
          <p:nvPr/>
        </p:nvSpPr>
        <p:spPr>
          <a:xfrm>
            <a:off x="-4127525" y="3369747"/>
            <a:ext cx="6735209" cy="6649488"/>
          </a:xfrm>
          <a:custGeom>
            <a:avLst/>
            <a:gdLst/>
            <a:ahLst/>
            <a:cxnLst/>
            <a:rect l="l" t="t" r="r" b="b"/>
            <a:pathLst>
              <a:path w="6735209" h="6649488">
                <a:moveTo>
                  <a:pt x="0" y="0"/>
                </a:moveTo>
                <a:lnTo>
                  <a:pt x="6735209" y="0"/>
                </a:lnTo>
                <a:lnTo>
                  <a:pt x="6735209" y="6649489"/>
                </a:lnTo>
                <a:lnTo>
                  <a:pt x="0" y="66494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flipH="1">
            <a:off x="13653902" y="-408885"/>
            <a:ext cx="5587787" cy="2875171"/>
          </a:xfrm>
          <a:custGeom>
            <a:avLst/>
            <a:gdLst/>
            <a:ahLst/>
            <a:cxnLst/>
            <a:rect l="l" t="t" r="r" b="b"/>
            <a:pathLst>
              <a:path w="5587787" h="2875171">
                <a:moveTo>
                  <a:pt x="5587787" y="0"/>
                </a:moveTo>
                <a:lnTo>
                  <a:pt x="0" y="0"/>
                </a:lnTo>
                <a:lnTo>
                  <a:pt x="0" y="2875170"/>
                </a:lnTo>
                <a:lnTo>
                  <a:pt x="5587787" y="2875170"/>
                </a:lnTo>
                <a:lnTo>
                  <a:pt x="558778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774909" y="509109"/>
            <a:ext cx="4382593" cy="2860638"/>
          </a:xfrm>
          <a:custGeom>
            <a:avLst/>
            <a:gdLst/>
            <a:ahLst/>
            <a:cxnLst/>
            <a:rect l="l" t="t" r="r" b="b"/>
            <a:pathLst>
              <a:path w="4382593" h="2860638">
                <a:moveTo>
                  <a:pt x="0" y="0"/>
                </a:moveTo>
                <a:lnTo>
                  <a:pt x="4382593" y="0"/>
                </a:lnTo>
                <a:lnTo>
                  <a:pt x="4382593" y="2860638"/>
                </a:lnTo>
                <a:lnTo>
                  <a:pt x="0" y="286063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625341" y="1342671"/>
            <a:ext cx="2312381" cy="630649"/>
          </a:xfrm>
          <a:custGeom>
            <a:avLst/>
            <a:gdLst/>
            <a:ahLst/>
            <a:cxnLst/>
            <a:rect l="l" t="t" r="r" b="b"/>
            <a:pathLst>
              <a:path w="2312381" h="630649">
                <a:moveTo>
                  <a:pt x="0" y="0"/>
                </a:moveTo>
                <a:lnTo>
                  <a:pt x="2312381" y="0"/>
                </a:lnTo>
                <a:lnTo>
                  <a:pt x="2312381" y="630650"/>
                </a:lnTo>
                <a:lnTo>
                  <a:pt x="0" y="6306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2607684" y="2705100"/>
            <a:ext cx="9062601" cy="5188336"/>
          </a:xfrm>
          <a:custGeom>
            <a:avLst/>
            <a:gdLst/>
            <a:ahLst/>
            <a:cxnLst/>
            <a:rect l="l" t="t" r="r" b="b"/>
            <a:pathLst>
              <a:path w="9062601" h="5188336">
                <a:moveTo>
                  <a:pt x="0" y="0"/>
                </a:moveTo>
                <a:lnTo>
                  <a:pt x="9062601" y="0"/>
                </a:lnTo>
                <a:lnTo>
                  <a:pt x="9062601" y="5188336"/>
                </a:lnTo>
                <a:lnTo>
                  <a:pt x="0" y="5188336"/>
                </a:lnTo>
                <a:lnTo>
                  <a:pt x="0" y="0"/>
                </a:lnTo>
                <a:close/>
              </a:path>
            </a:pathLst>
          </a:custGeom>
          <a:blipFill>
            <a:blip r:embed="rId12"/>
            <a:stretch>
              <a:fillRect t="-20955" b="-1180"/>
            </a:stretch>
          </a:blipFill>
        </p:spPr>
      </p:sp>
      <p:sp>
        <p:nvSpPr>
          <p:cNvPr id="10" name="TextBox 10"/>
          <p:cNvSpPr txBox="1"/>
          <p:nvPr/>
        </p:nvSpPr>
        <p:spPr>
          <a:xfrm>
            <a:off x="3574740" y="1729561"/>
            <a:ext cx="10800162" cy="514985"/>
          </a:xfrm>
          <a:prstGeom prst="rect">
            <a:avLst/>
          </a:prstGeom>
        </p:spPr>
        <p:txBody>
          <a:bodyPr lIns="0" tIns="0" rIns="0" bIns="0" rtlCol="0" anchor="t">
            <a:spAutoFit/>
          </a:bodyPr>
          <a:lstStyle/>
          <a:p>
            <a:pPr algn="ctr">
              <a:lnSpc>
                <a:spcPts val="3879"/>
              </a:lnSpc>
            </a:pPr>
            <a:r>
              <a:rPr lang="en-US" sz="3999" b="1" dirty="0">
                <a:solidFill>
                  <a:srgbClr val="000000"/>
                </a:solidFill>
                <a:effectLst>
                  <a:outerShdw blurRad="60007" dist="310007" dir="7680000" sy="30000" kx="1300200" algn="ctr" rotWithShape="0">
                    <a:prstClr val="black">
                      <a:alpha val="32000"/>
                    </a:prstClr>
                  </a:outerShdw>
                </a:effectLst>
                <a:latin typeface="Century Expanded Bold"/>
              </a:rPr>
              <a:t>Number of Consumer Service Calls</a:t>
            </a:r>
          </a:p>
        </p:txBody>
      </p:sp>
      <p:grpSp>
        <p:nvGrpSpPr>
          <p:cNvPr id="11" name="Group 11"/>
          <p:cNvGrpSpPr/>
          <p:nvPr/>
        </p:nvGrpSpPr>
        <p:grpSpPr>
          <a:xfrm>
            <a:off x="12015853" y="3369747"/>
            <a:ext cx="5593289" cy="3698204"/>
            <a:chOff x="0" y="0"/>
            <a:chExt cx="7457719" cy="4930938"/>
          </a:xfrm>
        </p:grpSpPr>
        <p:sp>
          <p:nvSpPr>
            <p:cNvPr id="12" name="AutoShape 12"/>
            <p:cNvSpPr/>
            <p:nvPr/>
          </p:nvSpPr>
          <p:spPr>
            <a:xfrm>
              <a:off x="0" y="0"/>
              <a:ext cx="7457719" cy="4930938"/>
            </a:xfrm>
            <a:prstGeom prst="rect">
              <a:avLst/>
            </a:prstGeom>
            <a:solidFill>
              <a:srgbClr val="EDEDED"/>
            </a:solidFill>
          </p:spPr>
        </p:sp>
        <p:sp>
          <p:nvSpPr>
            <p:cNvPr id="13" name="TextBox 13"/>
            <p:cNvSpPr txBox="1"/>
            <p:nvPr/>
          </p:nvSpPr>
          <p:spPr>
            <a:xfrm>
              <a:off x="313597" y="502684"/>
              <a:ext cx="6830522" cy="3439318"/>
            </a:xfrm>
            <a:prstGeom prst="rect">
              <a:avLst/>
            </a:prstGeom>
          </p:spPr>
          <p:txBody>
            <a:bodyPr lIns="0" tIns="0" rIns="0" bIns="0" rtlCol="0" anchor="t">
              <a:spAutoFit/>
            </a:bodyPr>
            <a:lstStyle/>
            <a:p>
              <a:pPr>
                <a:lnSpc>
                  <a:spcPts val="3359"/>
                </a:lnSpc>
              </a:pPr>
              <a:r>
                <a:rPr lang="en-US" sz="2400" spc="2" dirty="0">
                  <a:solidFill>
                    <a:srgbClr val="3B435F"/>
                  </a:solidFill>
                  <a:latin typeface="Century Expanded Bold"/>
                </a:rPr>
                <a:t>Insight: </a:t>
              </a:r>
            </a:p>
            <a:p>
              <a:pPr>
                <a:lnSpc>
                  <a:spcPts val="3359"/>
                </a:lnSpc>
                <a:spcBef>
                  <a:spcPct val="0"/>
                </a:spcBef>
              </a:pPr>
              <a:r>
                <a:rPr lang="en-US" sz="2400" dirty="0">
                  <a:solidFill>
                    <a:srgbClr val="3B435F"/>
                  </a:solidFill>
                  <a:latin typeface="Century Expanded"/>
                </a:rPr>
                <a:t>The graph shows that consumers often call back 4 times, showing the importance of improving customer service to provide faster and more accurate solutions.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7065979" y="2661221"/>
            <a:ext cx="2241710" cy="2241710"/>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106257">
            <a:off x="-1043385" y="-1368934"/>
            <a:ext cx="4144169" cy="414416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923418" y="1617613"/>
            <a:ext cx="14441095" cy="7051773"/>
            <a:chOff x="0" y="0"/>
            <a:chExt cx="18758712" cy="9160122"/>
          </a:xfrm>
        </p:grpSpPr>
        <p:sp>
          <p:nvSpPr>
            <p:cNvPr id="9" name="Freeform 9"/>
            <p:cNvSpPr/>
            <p:nvPr/>
          </p:nvSpPr>
          <p:spPr>
            <a:xfrm>
              <a:off x="31750" y="31750"/>
              <a:ext cx="18695212" cy="9096621"/>
            </a:xfrm>
            <a:custGeom>
              <a:avLst/>
              <a:gdLst/>
              <a:ahLst/>
              <a:cxnLst/>
              <a:rect l="l" t="t" r="r" b="b"/>
              <a:pathLst>
                <a:path w="18695212" h="9096621">
                  <a:moveTo>
                    <a:pt x="18602502" y="9096621"/>
                  </a:moveTo>
                  <a:lnTo>
                    <a:pt x="92710" y="9096621"/>
                  </a:lnTo>
                  <a:cubicBezTo>
                    <a:pt x="41910" y="9096621"/>
                    <a:pt x="0" y="9054712"/>
                    <a:pt x="0" y="9003912"/>
                  </a:cubicBezTo>
                  <a:lnTo>
                    <a:pt x="0" y="92710"/>
                  </a:lnTo>
                  <a:cubicBezTo>
                    <a:pt x="0" y="41910"/>
                    <a:pt x="41910" y="0"/>
                    <a:pt x="92710" y="0"/>
                  </a:cubicBezTo>
                  <a:lnTo>
                    <a:pt x="18601232" y="0"/>
                  </a:lnTo>
                  <a:cubicBezTo>
                    <a:pt x="18652032" y="0"/>
                    <a:pt x="18693943" y="41910"/>
                    <a:pt x="18693943" y="92710"/>
                  </a:cubicBezTo>
                  <a:lnTo>
                    <a:pt x="18693943" y="9002642"/>
                  </a:lnTo>
                  <a:cubicBezTo>
                    <a:pt x="18695212" y="9054712"/>
                    <a:pt x="18653302" y="9096621"/>
                    <a:pt x="18602502" y="9096621"/>
                  </a:cubicBezTo>
                  <a:close/>
                </a:path>
              </a:pathLst>
            </a:custGeom>
            <a:solidFill>
              <a:srgbClr val="FFFFFF"/>
            </a:solidFill>
          </p:spPr>
        </p:sp>
        <p:sp>
          <p:nvSpPr>
            <p:cNvPr id="10" name="Freeform 10"/>
            <p:cNvSpPr/>
            <p:nvPr/>
          </p:nvSpPr>
          <p:spPr>
            <a:xfrm>
              <a:off x="0" y="0"/>
              <a:ext cx="18758712" cy="9160121"/>
            </a:xfrm>
            <a:custGeom>
              <a:avLst/>
              <a:gdLst/>
              <a:ahLst/>
              <a:cxnLst/>
              <a:rect l="l" t="t" r="r" b="b"/>
              <a:pathLst>
                <a:path w="18758712" h="9160121">
                  <a:moveTo>
                    <a:pt x="18634252" y="59690"/>
                  </a:moveTo>
                  <a:cubicBezTo>
                    <a:pt x="18669812" y="59690"/>
                    <a:pt x="18699021" y="88900"/>
                    <a:pt x="18699021" y="124460"/>
                  </a:cubicBezTo>
                  <a:lnTo>
                    <a:pt x="18699021" y="9035662"/>
                  </a:lnTo>
                  <a:cubicBezTo>
                    <a:pt x="18699021" y="9071221"/>
                    <a:pt x="18669812" y="9100431"/>
                    <a:pt x="18634252" y="9100431"/>
                  </a:cubicBezTo>
                  <a:lnTo>
                    <a:pt x="124460" y="9100431"/>
                  </a:lnTo>
                  <a:cubicBezTo>
                    <a:pt x="88900" y="9100431"/>
                    <a:pt x="59690" y="9071221"/>
                    <a:pt x="59690" y="9035662"/>
                  </a:cubicBezTo>
                  <a:lnTo>
                    <a:pt x="59690" y="124460"/>
                  </a:lnTo>
                  <a:cubicBezTo>
                    <a:pt x="59690" y="88900"/>
                    <a:pt x="88900" y="59690"/>
                    <a:pt x="124460" y="59690"/>
                  </a:cubicBezTo>
                  <a:lnTo>
                    <a:pt x="18634252" y="59690"/>
                  </a:lnTo>
                  <a:moveTo>
                    <a:pt x="18634252" y="0"/>
                  </a:moveTo>
                  <a:lnTo>
                    <a:pt x="124460" y="0"/>
                  </a:lnTo>
                  <a:cubicBezTo>
                    <a:pt x="55880" y="0"/>
                    <a:pt x="0" y="55880"/>
                    <a:pt x="0" y="124460"/>
                  </a:cubicBezTo>
                  <a:lnTo>
                    <a:pt x="0" y="9035662"/>
                  </a:lnTo>
                  <a:cubicBezTo>
                    <a:pt x="0" y="9104242"/>
                    <a:pt x="55880" y="9160121"/>
                    <a:pt x="124460" y="9160121"/>
                  </a:cubicBezTo>
                  <a:lnTo>
                    <a:pt x="18634252" y="9160121"/>
                  </a:lnTo>
                  <a:cubicBezTo>
                    <a:pt x="18702832" y="9160121"/>
                    <a:pt x="18758712" y="9104242"/>
                    <a:pt x="18758712" y="9035662"/>
                  </a:cubicBezTo>
                  <a:lnTo>
                    <a:pt x="18758712" y="124460"/>
                  </a:lnTo>
                  <a:cubicBezTo>
                    <a:pt x="18758712" y="55880"/>
                    <a:pt x="18702832" y="0"/>
                    <a:pt x="18634252" y="0"/>
                  </a:cubicBezTo>
                  <a:close/>
                </a:path>
              </a:pathLst>
            </a:custGeom>
            <a:solidFill>
              <a:srgbClr val="191919"/>
            </a:solidFill>
          </p:spPr>
        </p:sp>
      </p:grpSp>
      <p:grpSp>
        <p:nvGrpSpPr>
          <p:cNvPr id="11" name="Group 11"/>
          <p:cNvGrpSpPr/>
          <p:nvPr/>
        </p:nvGrpSpPr>
        <p:grpSpPr>
          <a:xfrm>
            <a:off x="14588821" y="2015000"/>
            <a:ext cx="1154593" cy="321067"/>
            <a:chOff x="0" y="0"/>
            <a:chExt cx="1539457" cy="428090"/>
          </a:xfrm>
        </p:grpSpPr>
        <p:grpSp>
          <p:nvGrpSpPr>
            <p:cNvPr id="12" name="Group 12"/>
            <p:cNvGrpSpPr/>
            <p:nvPr/>
          </p:nvGrpSpPr>
          <p:grpSpPr>
            <a:xfrm>
              <a:off x="0" y="0"/>
              <a:ext cx="428090" cy="428090"/>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556206" y="0"/>
              <a:ext cx="428090" cy="42809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111367" y="0"/>
              <a:ext cx="428090" cy="428090"/>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21" name="AutoShape 21"/>
          <p:cNvSpPr/>
          <p:nvPr/>
        </p:nvSpPr>
        <p:spPr>
          <a:xfrm>
            <a:off x="1923418" y="2612293"/>
            <a:ext cx="14441095" cy="23812"/>
          </a:xfrm>
          <a:prstGeom prst="line">
            <a:avLst/>
          </a:prstGeom>
          <a:ln w="47625" cap="flat">
            <a:solidFill>
              <a:srgbClr val="000000"/>
            </a:solidFill>
            <a:prstDash val="solid"/>
            <a:headEnd type="none" w="sm" len="sm"/>
            <a:tailEnd type="none" w="sm" len="sm"/>
          </a:ln>
        </p:spPr>
      </p:sp>
      <p:pic>
        <p:nvPicPr>
          <p:cNvPr id="22" name="Picture 22"/>
          <p:cNvPicPr>
            <a:picLocks noChangeAspect="1"/>
          </p:cNvPicPr>
          <p:nvPr/>
        </p:nvPicPr>
        <p:blipFill>
          <a:blip r:embed="rId2"/>
          <a:srcRect/>
          <a:stretch>
            <a:fillRect/>
          </a:stretch>
        </p:blipFill>
        <p:spPr>
          <a:xfrm>
            <a:off x="-4486518" y="2659917"/>
            <a:ext cx="9623575" cy="8842229"/>
          </a:xfrm>
          <a:prstGeom prst="rect">
            <a:avLst/>
          </a:prstGeom>
        </p:spPr>
      </p:pic>
      <p:grpSp>
        <p:nvGrpSpPr>
          <p:cNvPr id="23" name="Group 23"/>
          <p:cNvGrpSpPr/>
          <p:nvPr/>
        </p:nvGrpSpPr>
        <p:grpSpPr>
          <a:xfrm>
            <a:off x="16004982" y="5666379"/>
            <a:ext cx="1023862" cy="1023862"/>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rot="-10106257">
            <a:off x="3866095" y="627589"/>
            <a:ext cx="802223" cy="802223"/>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5166117" y="7639523"/>
            <a:ext cx="3629641" cy="3629641"/>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31" name="TextBox 3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5137057" y="2832671"/>
            <a:ext cx="8363273" cy="1025922"/>
          </a:xfrm>
          <a:prstGeom prst="rect">
            <a:avLst/>
          </a:prstGeom>
        </p:spPr>
        <p:txBody>
          <a:bodyPr lIns="0" tIns="0" rIns="0" bIns="0" rtlCol="0" anchor="t">
            <a:spAutoFit/>
          </a:bodyPr>
          <a:lstStyle/>
          <a:p>
            <a:pPr algn="ctr">
              <a:lnSpc>
                <a:spcPts val="8019"/>
              </a:lnSpc>
            </a:pPr>
            <a:r>
              <a:rPr lang="en-US" sz="8267" dirty="0">
                <a:solidFill>
                  <a:srgbClr val="3B435F"/>
                </a:solidFill>
                <a:latin typeface="Poetsen"/>
              </a:rPr>
              <a:t>Summary</a:t>
            </a:r>
          </a:p>
        </p:txBody>
      </p:sp>
      <p:sp>
        <p:nvSpPr>
          <p:cNvPr id="33" name="TextBox 33"/>
          <p:cNvSpPr txBox="1"/>
          <p:nvPr/>
        </p:nvSpPr>
        <p:spPr>
          <a:xfrm>
            <a:off x="5658762" y="4055239"/>
            <a:ext cx="9824514" cy="3198248"/>
          </a:xfrm>
          <a:prstGeom prst="rect">
            <a:avLst/>
          </a:prstGeom>
        </p:spPr>
        <p:txBody>
          <a:bodyPr lIns="0" tIns="0" rIns="0" bIns="0" rtlCol="0" anchor="t">
            <a:spAutoFit/>
          </a:bodyPr>
          <a:lstStyle/>
          <a:p>
            <a:pPr marL="608838" lvl="1" indent="-304419">
              <a:lnSpc>
                <a:spcPts val="4230"/>
              </a:lnSpc>
              <a:buFont typeface="Arial"/>
              <a:buChar char="•"/>
            </a:pPr>
            <a:r>
              <a:rPr lang="en-US" sz="2820" spc="2" dirty="0">
                <a:solidFill>
                  <a:srgbClr val="242D47"/>
                </a:solidFill>
                <a:latin typeface="Poppins"/>
              </a:rPr>
              <a:t>Consumer assessment of the company is quite low.</a:t>
            </a:r>
          </a:p>
          <a:p>
            <a:pPr marL="608838" lvl="1" indent="-304419">
              <a:lnSpc>
                <a:spcPts val="4230"/>
              </a:lnSpc>
              <a:buFont typeface="Arial"/>
              <a:buChar char="•"/>
            </a:pPr>
            <a:r>
              <a:rPr lang="en-US" sz="2820" spc="2" dirty="0">
                <a:solidFill>
                  <a:srgbClr val="242D47"/>
                </a:solidFill>
                <a:latin typeface="Poppins"/>
              </a:rPr>
              <a:t>The company needs to improve delivery efficiency, service quality, and warehouse management.</a:t>
            </a:r>
          </a:p>
          <a:p>
            <a:pPr marL="608838" lvl="1" indent="-304419">
              <a:lnSpc>
                <a:spcPts val="4230"/>
              </a:lnSpc>
              <a:buFont typeface="Arial"/>
              <a:buChar char="•"/>
            </a:pPr>
            <a:r>
              <a:rPr lang="en-US" sz="2820" spc="2" dirty="0">
                <a:solidFill>
                  <a:srgbClr val="242D47"/>
                </a:solidFill>
                <a:latin typeface="Poppins"/>
              </a:rPr>
              <a:t>Focus on factors that affect consumer judgment and improve satisfaction.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grpSp>
      <p:grpSp>
        <p:nvGrpSpPr>
          <p:cNvPr id="5" name="Group 5"/>
          <p:cNvGrpSpPr/>
          <p:nvPr/>
        </p:nvGrpSpPr>
        <p:grpSpPr>
          <a:xfrm>
            <a:off x="4161429" y="488529"/>
            <a:ext cx="17362349" cy="9781426"/>
            <a:chOff x="0" y="0"/>
            <a:chExt cx="23149799" cy="13041901"/>
          </a:xfrm>
        </p:grpSpPr>
        <p:grpSp>
          <p:nvGrpSpPr>
            <p:cNvPr id="6" name="Group 6"/>
            <p:cNvGrpSpPr/>
            <p:nvPr/>
          </p:nvGrpSpPr>
          <p:grpSpPr>
            <a:xfrm>
              <a:off x="0" y="0"/>
              <a:ext cx="15980417" cy="10550439"/>
              <a:chOff x="0" y="0"/>
              <a:chExt cx="3156626" cy="2084037"/>
            </a:xfrm>
          </p:grpSpPr>
          <p:sp>
            <p:nvSpPr>
              <p:cNvPr id="7" name="Freeform 7"/>
              <p:cNvSpPr/>
              <p:nvPr/>
            </p:nvSpPr>
            <p:spPr>
              <a:xfrm>
                <a:off x="0" y="0"/>
                <a:ext cx="3156626" cy="2084037"/>
              </a:xfrm>
              <a:custGeom>
                <a:avLst/>
                <a:gdLst/>
                <a:ahLst/>
                <a:cxnLst/>
                <a:rect l="l" t="t" r="r" b="b"/>
                <a:pathLst>
                  <a:path w="3156626" h="2084037">
                    <a:moveTo>
                      <a:pt x="20024" y="0"/>
                    </a:moveTo>
                    <a:lnTo>
                      <a:pt x="3136601" y="0"/>
                    </a:lnTo>
                    <a:cubicBezTo>
                      <a:pt x="3141912" y="0"/>
                      <a:pt x="3147005" y="2110"/>
                      <a:pt x="3150761" y="5865"/>
                    </a:cubicBezTo>
                    <a:cubicBezTo>
                      <a:pt x="3154516" y="9620"/>
                      <a:pt x="3156626" y="14714"/>
                      <a:pt x="3156626" y="20024"/>
                    </a:cubicBezTo>
                    <a:lnTo>
                      <a:pt x="3156626" y="2064013"/>
                    </a:lnTo>
                    <a:cubicBezTo>
                      <a:pt x="3156626" y="2069324"/>
                      <a:pt x="3154516" y="2074417"/>
                      <a:pt x="3150761" y="2078172"/>
                    </a:cubicBezTo>
                    <a:cubicBezTo>
                      <a:pt x="3147005" y="2081928"/>
                      <a:pt x="3141912" y="2084037"/>
                      <a:pt x="3136601" y="2084037"/>
                    </a:cubicBezTo>
                    <a:lnTo>
                      <a:pt x="20024" y="2084037"/>
                    </a:lnTo>
                    <a:cubicBezTo>
                      <a:pt x="14714" y="2084037"/>
                      <a:pt x="9620" y="2081928"/>
                      <a:pt x="5865" y="2078172"/>
                    </a:cubicBezTo>
                    <a:cubicBezTo>
                      <a:pt x="2110" y="2074417"/>
                      <a:pt x="0" y="2069324"/>
                      <a:pt x="0" y="2064013"/>
                    </a:cubicBezTo>
                    <a:lnTo>
                      <a:pt x="0" y="20024"/>
                    </a:lnTo>
                    <a:cubicBezTo>
                      <a:pt x="0" y="14714"/>
                      <a:pt x="2110" y="9620"/>
                      <a:pt x="5865" y="5865"/>
                    </a:cubicBezTo>
                    <a:cubicBezTo>
                      <a:pt x="9620" y="2110"/>
                      <a:pt x="14714" y="0"/>
                      <a:pt x="20024" y="0"/>
                    </a:cubicBezTo>
                    <a:close/>
                  </a:path>
                </a:pathLst>
              </a:custGeom>
              <a:solidFill>
                <a:srgbClr val="545454"/>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0" y="330557"/>
              <a:ext cx="23149799" cy="12711344"/>
            </a:xfrm>
            <a:custGeom>
              <a:avLst/>
              <a:gdLst/>
              <a:ahLst/>
              <a:cxnLst/>
              <a:rect l="l" t="t" r="r" b="b"/>
              <a:pathLst>
                <a:path w="23149799" h="12711344">
                  <a:moveTo>
                    <a:pt x="0" y="0"/>
                  </a:moveTo>
                  <a:lnTo>
                    <a:pt x="23149799" y="0"/>
                  </a:lnTo>
                  <a:lnTo>
                    <a:pt x="23149799" y="12711344"/>
                  </a:lnTo>
                  <a:lnTo>
                    <a:pt x="0" y="127113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714942" y="720228"/>
              <a:ext cx="14499687" cy="7664074"/>
              <a:chOff x="0" y="0"/>
              <a:chExt cx="2284104" cy="1207305"/>
            </a:xfrm>
          </p:grpSpPr>
          <p:sp>
            <p:nvSpPr>
              <p:cNvPr id="11" name="Freeform 11"/>
              <p:cNvSpPr/>
              <p:nvPr/>
            </p:nvSpPr>
            <p:spPr>
              <a:xfrm>
                <a:off x="0" y="0"/>
                <a:ext cx="2284104" cy="1207305"/>
              </a:xfrm>
              <a:custGeom>
                <a:avLst/>
                <a:gdLst/>
                <a:ahLst/>
                <a:cxnLst/>
                <a:rect l="l" t="t" r="r" b="b"/>
                <a:pathLst>
                  <a:path w="2284104" h="1207305">
                    <a:moveTo>
                      <a:pt x="0" y="0"/>
                    </a:moveTo>
                    <a:lnTo>
                      <a:pt x="2284104" y="0"/>
                    </a:lnTo>
                    <a:lnTo>
                      <a:pt x="2284104" y="1207305"/>
                    </a:lnTo>
                    <a:lnTo>
                      <a:pt x="0" y="1207305"/>
                    </a:lnTo>
                    <a:close/>
                  </a:path>
                </a:pathLst>
              </a:custGeom>
              <a:solidFill>
                <a:srgbClr val="FEF7E4"/>
              </a:solidFill>
            </p:spPr>
          </p:sp>
          <p:sp>
            <p:nvSpPr>
              <p:cNvPr id="12" name="TextBox 12"/>
              <p:cNvSpPr txBox="1"/>
              <p:nvPr/>
            </p:nvSpPr>
            <p:spPr>
              <a:xfrm>
                <a:off x="0" y="-47625"/>
                <a:ext cx="812800" cy="860425"/>
              </a:xfrm>
              <a:prstGeom prst="rect">
                <a:avLst/>
              </a:prstGeom>
            </p:spPr>
            <p:txBody>
              <a:bodyPr lIns="63700" tIns="63700" rIns="63700" bIns="63700" rtlCol="0" anchor="ctr"/>
              <a:lstStyle/>
              <a:p>
                <a:pPr algn="ctr">
                  <a:lnSpc>
                    <a:spcPts val="3335"/>
                  </a:lnSpc>
                  <a:spcBef>
                    <a:spcPct val="0"/>
                  </a:spcBef>
                </a:pPr>
                <a:endParaRPr/>
              </a:p>
            </p:txBody>
          </p:sp>
        </p:grpSp>
      </p:grpSp>
      <p:sp>
        <p:nvSpPr>
          <p:cNvPr id="13" name="Freeform 13"/>
          <p:cNvSpPr/>
          <p:nvPr/>
        </p:nvSpPr>
        <p:spPr>
          <a:xfrm flipH="1">
            <a:off x="503190" y="1891483"/>
            <a:ext cx="5042317" cy="8378472"/>
          </a:xfrm>
          <a:custGeom>
            <a:avLst/>
            <a:gdLst/>
            <a:ahLst/>
            <a:cxnLst/>
            <a:rect l="l" t="t" r="r" b="b"/>
            <a:pathLst>
              <a:path w="5042317" h="8378472">
                <a:moveTo>
                  <a:pt x="5042317" y="0"/>
                </a:moveTo>
                <a:lnTo>
                  <a:pt x="0" y="0"/>
                </a:lnTo>
                <a:lnTo>
                  <a:pt x="0" y="8378472"/>
                </a:lnTo>
                <a:lnTo>
                  <a:pt x="5042317" y="8378472"/>
                </a:lnTo>
                <a:lnTo>
                  <a:pt x="5042317"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4941652" y="3675165"/>
            <a:ext cx="3466993" cy="1304290"/>
          </a:xfrm>
          <a:prstGeom prst="rect">
            <a:avLst/>
          </a:prstGeom>
        </p:spPr>
        <p:txBody>
          <a:bodyPr lIns="0" tIns="0" rIns="0" bIns="0" rtlCol="0" anchor="t">
            <a:spAutoFit/>
          </a:bodyPr>
          <a:lstStyle/>
          <a:p>
            <a:pPr>
              <a:lnSpc>
                <a:spcPts val="5000"/>
              </a:lnSpc>
            </a:pPr>
            <a:r>
              <a:rPr lang="en-US" sz="5000" dirty="0">
                <a:solidFill>
                  <a:srgbClr val="000000"/>
                </a:solidFill>
                <a:latin typeface="Century Expanded Bold"/>
              </a:rPr>
              <a:t>TABLE OF CONTENT</a:t>
            </a:r>
          </a:p>
        </p:txBody>
      </p:sp>
      <p:sp>
        <p:nvSpPr>
          <p:cNvPr id="15" name="TextBox 15"/>
          <p:cNvSpPr txBox="1"/>
          <p:nvPr/>
        </p:nvSpPr>
        <p:spPr>
          <a:xfrm>
            <a:off x="8408645" y="2203581"/>
            <a:ext cx="7325564" cy="366395"/>
          </a:xfrm>
          <a:prstGeom prst="rect">
            <a:avLst/>
          </a:prstGeom>
        </p:spPr>
        <p:txBody>
          <a:bodyPr lIns="0" tIns="0" rIns="0" bIns="0" rtlCol="0" anchor="t">
            <a:spAutoFit/>
          </a:bodyPr>
          <a:lstStyle/>
          <a:p>
            <a:pPr marL="604519" lvl="1" indent="-302260">
              <a:lnSpc>
                <a:spcPts val="2799"/>
              </a:lnSpc>
              <a:buFont typeface="Arial"/>
              <a:buChar char="•"/>
            </a:pPr>
            <a:r>
              <a:rPr lang="en-US" sz="2799" dirty="0">
                <a:solidFill>
                  <a:srgbClr val="000000"/>
                </a:solidFill>
                <a:latin typeface="Century Expanded Bold"/>
              </a:rPr>
              <a:t>BUSINESS UNDERSTANDING</a:t>
            </a:r>
          </a:p>
        </p:txBody>
      </p:sp>
      <p:sp>
        <p:nvSpPr>
          <p:cNvPr id="16" name="TextBox 16"/>
          <p:cNvSpPr txBox="1"/>
          <p:nvPr/>
        </p:nvSpPr>
        <p:spPr>
          <a:xfrm>
            <a:off x="8382143" y="3062310"/>
            <a:ext cx="7153962" cy="366395"/>
          </a:xfrm>
          <a:prstGeom prst="rect">
            <a:avLst/>
          </a:prstGeom>
        </p:spPr>
        <p:txBody>
          <a:bodyPr lIns="0" tIns="0" rIns="0" bIns="0" rtlCol="0" anchor="t">
            <a:spAutoFit/>
          </a:bodyPr>
          <a:lstStyle/>
          <a:p>
            <a:pPr marL="604519" lvl="1" indent="-302260">
              <a:lnSpc>
                <a:spcPts val="2799"/>
              </a:lnSpc>
              <a:buFont typeface="Arial"/>
              <a:buChar char="•"/>
            </a:pPr>
            <a:r>
              <a:rPr lang="en-US" sz="2799">
                <a:solidFill>
                  <a:srgbClr val="000000"/>
                </a:solidFill>
                <a:latin typeface="Century Expanded Bold"/>
              </a:rPr>
              <a:t>DATA UNDERSTANDING</a:t>
            </a:r>
          </a:p>
        </p:txBody>
      </p:sp>
      <p:sp>
        <p:nvSpPr>
          <p:cNvPr id="17" name="TextBox 17"/>
          <p:cNvSpPr txBox="1"/>
          <p:nvPr/>
        </p:nvSpPr>
        <p:spPr>
          <a:xfrm>
            <a:off x="8408645" y="5670206"/>
            <a:ext cx="5130006" cy="366395"/>
          </a:xfrm>
          <a:prstGeom prst="rect">
            <a:avLst/>
          </a:prstGeom>
        </p:spPr>
        <p:txBody>
          <a:bodyPr lIns="0" tIns="0" rIns="0" bIns="0" rtlCol="0" anchor="t">
            <a:spAutoFit/>
          </a:bodyPr>
          <a:lstStyle/>
          <a:p>
            <a:pPr marL="604519" lvl="1" indent="-302260">
              <a:lnSpc>
                <a:spcPts val="2799"/>
              </a:lnSpc>
              <a:buFont typeface="Arial"/>
              <a:buChar char="•"/>
            </a:pPr>
            <a:r>
              <a:rPr lang="en-US" sz="2799">
                <a:solidFill>
                  <a:srgbClr val="000000"/>
                </a:solidFill>
                <a:latin typeface="Century Expanded Bold"/>
              </a:rPr>
              <a:t>CONCLUSION</a:t>
            </a:r>
          </a:p>
        </p:txBody>
      </p:sp>
      <p:sp>
        <p:nvSpPr>
          <p:cNvPr id="18" name="TextBox 18"/>
          <p:cNvSpPr txBox="1"/>
          <p:nvPr/>
        </p:nvSpPr>
        <p:spPr>
          <a:xfrm>
            <a:off x="8408645" y="6489817"/>
            <a:ext cx="5130006" cy="366395"/>
          </a:xfrm>
          <a:prstGeom prst="rect">
            <a:avLst/>
          </a:prstGeom>
        </p:spPr>
        <p:txBody>
          <a:bodyPr lIns="0" tIns="0" rIns="0" bIns="0" rtlCol="0" anchor="t">
            <a:spAutoFit/>
          </a:bodyPr>
          <a:lstStyle/>
          <a:p>
            <a:pPr marL="604519" lvl="1" indent="-302260">
              <a:lnSpc>
                <a:spcPts val="2799"/>
              </a:lnSpc>
              <a:buFont typeface="Arial"/>
              <a:buChar char="•"/>
            </a:pPr>
            <a:r>
              <a:rPr lang="en-US" sz="2799">
                <a:solidFill>
                  <a:srgbClr val="000000"/>
                </a:solidFill>
                <a:latin typeface="Century Expanded Bold"/>
              </a:rPr>
              <a:t>RECOMMENDATION</a:t>
            </a:r>
          </a:p>
        </p:txBody>
      </p:sp>
      <p:sp>
        <p:nvSpPr>
          <p:cNvPr id="19" name="TextBox 19"/>
          <p:cNvSpPr txBox="1"/>
          <p:nvPr/>
        </p:nvSpPr>
        <p:spPr>
          <a:xfrm>
            <a:off x="8408645" y="3922304"/>
            <a:ext cx="6354360" cy="366395"/>
          </a:xfrm>
          <a:prstGeom prst="rect">
            <a:avLst/>
          </a:prstGeom>
        </p:spPr>
        <p:txBody>
          <a:bodyPr lIns="0" tIns="0" rIns="0" bIns="0" rtlCol="0" anchor="t">
            <a:spAutoFit/>
          </a:bodyPr>
          <a:lstStyle/>
          <a:p>
            <a:pPr marL="604519" lvl="1" indent="-302260">
              <a:lnSpc>
                <a:spcPts val="2799"/>
              </a:lnSpc>
              <a:buFont typeface="Arial"/>
              <a:buChar char="•"/>
            </a:pPr>
            <a:r>
              <a:rPr lang="en-US" sz="2799">
                <a:solidFill>
                  <a:srgbClr val="000000"/>
                </a:solidFill>
                <a:latin typeface="Century Expanded Bold"/>
              </a:rPr>
              <a:t>DATA PREPARATION</a:t>
            </a:r>
          </a:p>
        </p:txBody>
      </p:sp>
      <p:sp>
        <p:nvSpPr>
          <p:cNvPr id="20" name="TextBox 20"/>
          <p:cNvSpPr txBox="1"/>
          <p:nvPr/>
        </p:nvSpPr>
        <p:spPr>
          <a:xfrm>
            <a:off x="8408645" y="4782150"/>
            <a:ext cx="3177180" cy="366395"/>
          </a:xfrm>
          <a:prstGeom prst="rect">
            <a:avLst/>
          </a:prstGeom>
        </p:spPr>
        <p:txBody>
          <a:bodyPr lIns="0" tIns="0" rIns="0" bIns="0" rtlCol="0" anchor="t">
            <a:spAutoFit/>
          </a:bodyPr>
          <a:lstStyle/>
          <a:p>
            <a:pPr marL="604519" lvl="1" indent="-302260">
              <a:lnSpc>
                <a:spcPts val="2799"/>
              </a:lnSpc>
              <a:buFont typeface="Arial"/>
              <a:buChar char="•"/>
            </a:pPr>
            <a:r>
              <a:rPr lang="en-US" sz="2799">
                <a:solidFill>
                  <a:srgbClr val="000000"/>
                </a:solidFill>
                <a:latin typeface="Century Expanded Bold"/>
              </a:rPr>
              <a:t>ANALYSIS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out)">
                                      <p:cBhvr>
                                        <p:cTn id="7" dur="2000"/>
                                        <p:tgtEl>
                                          <p:spTgt spid="1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4000"/>
                            </p:stCondLst>
                            <p:childTnLst>
                              <p:par>
                                <p:cTn id="25" presetID="2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par>
                          <p:cTn id="28" fill="hold">
                            <p:stCondLst>
                              <p:cond delay="4500"/>
                            </p:stCondLst>
                            <p:childTnLst>
                              <p:par>
                                <p:cTn id="29" presetID="2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6230600" cy="8229600"/>
            <a:chOff x="0" y="0"/>
            <a:chExt cx="21083246" cy="10690097"/>
          </a:xfrm>
        </p:grpSpPr>
        <p:sp>
          <p:nvSpPr>
            <p:cNvPr id="3" name="Freeform 3"/>
            <p:cNvSpPr/>
            <p:nvPr/>
          </p:nvSpPr>
          <p:spPr>
            <a:xfrm>
              <a:off x="31750" y="31750"/>
              <a:ext cx="21019746" cy="10626596"/>
            </a:xfrm>
            <a:custGeom>
              <a:avLst/>
              <a:gdLst/>
              <a:ahLst/>
              <a:cxnLst/>
              <a:rect l="l" t="t" r="r" b="b"/>
              <a:pathLst>
                <a:path w="21019746" h="10626596">
                  <a:moveTo>
                    <a:pt x="20927036" y="10626596"/>
                  </a:moveTo>
                  <a:lnTo>
                    <a:pt x="92710" y="10626596"/>
                  </a:lnTo>
                  <a:cubicBezTo>
                    <a:pt x="41910" y="10626596"/>
                    <a:pt x="0" y="10584686"/>
                    <a:pt x="0" y="10533886"/>
                  </a:cubicBezTo>
                  <a:lnTo>
                    <a:pt x="0" y="92710"/>
                  </a:lnTo>
                  <a:cubicBezTo>
                    <a:pt x="0" y="41910"/>
                    <a:pt x="41910" y="0"/>
                    <a:pt x="92710" y="0"/>
                  </a:cubicBezTo>
                  <a:lnTo>
                    <a:pt x="20925766" y="0"/>
                  </a:lnTo>
                  <a:cubicBezTo>
                    <a:pt x="20976566" y="0"/>
                    <a:pt x="21018477" y="41910"/>
                    <a:pt x="21018477" y="92710"/>
                  </a:cubicBezTo>
                  <a:lnTo>
                    <a:pt x="21018477" y="10532617"/>
                  </a:lnTo>
                  <a:cubicBezTo>
                    <a:pt x="21019746" y="10584686"/>
                    <a:pt x="20977836" y="10626596"/>
                    <a:pt x="20927036" y="10626596"/>
                  </a:cubicBezTo>
                  <a:close/>
                </a:path>
              </a:pathLst>
            </a:custGeom>
            <a:solidFill>
              <a:srgbClr val="FFFFFF"/>
            </a:solidFill>
          </p:spPr>
        </p:sp>
        <p:sp>
          <p:nvSpPr>
            <p:cNvPr id="4" name="Freeform 4"/>
            <p:cNvSpPr/>
            <p:nvPr/>
          </p:nvSpPr>
          <p:spPr>
            <a:xfrm>
              <a:off x="0" y="0"/>
              <a:ext cx="21083246" cy="10690096"/>
            </a:xfrm>
            <a:custGeom>
              <a:avLst/>
              <a:gdLst/>
              <a:ahLst/>
              <a:cxnLst/>
              <a:rect l="l" t="t" r="r" b="b"/>
              <a:pathLst>
                <a:path w="21083246" h="10690096">
                  <a:moveTo>
                    <a:pt x="20958786" y="59690"/>
                  </a:moveTo>
                  <a:cubicBezTo>
                    <a:pt x="20994346" y="59690"/>
                    <a:pt x="21023556" y="88900"/>
                    <a:pt x="21023556" y="124460"/>
                  </a:cubicBezTo>
                  <a:lnTo>
                    <a:pt x="21023556" y="10565636"/>
                  </a:lnTo>
                  <a:cubicBezTo>
                    <a:pt x="21023556" y="10601196"/>
                    <a:pt x="20994346" y="10630407"/>
                    <a:pt x="20958786" y="10630407"/>
                  </a:cubicBezTo>
                  <a:lnTo>
                    <a:pt x="124460" y="10630407"/>
                  </a:lnTo>
                  <a:cubicBezTo>
                    <a:pt x="88900" y="10630407"/>
                    <a:pt x="59690" y="10601196"/>
                    <a:pt x="59690" y="10565636"/>
                  </a:cubicBezTo>
                  <a:lnTo>
                    <a:pt x="59690" y="124460"/>
                  </a:lnTo>
                  <a:cubicBezTo>
                    <a:pt x="59690" y="88900"/>
                    <a:pt x="88900" y="59690"/>
                    <a:pt x="124460" y="59690"/>
                  </a:cubicBezTo>
                  <a:lnTo>
                    <a:pt x="20958786" y="59690"/>
                  </a:lnTo>
                  <a:moveTo>
                    <a:pt x="20958786" y="0"/>
                  </a:moveTo>
                  <a:lnTo>
                    <a:pt x="124460" y="0"/>
                  </a:lnTo>
                  <a:cubicBezTo>
                    <a:pt x="55880" y="0"/>
                    <a:pt x="0" y="55880"/>
                    <a:pt x="0" y="124460"/>
                  </a:cubicBezTo>
                  <a:lnTo>
                    <a:pt x="0" y="10565636"/>
                  </a:lnTo>
                  <a:cubicBezTo>
                    <a:pt x="0" y="10634217"/>
                    <a:pt x="55880" y="10690096"/>
                    <a:pt x="124460" y="10690096"/>
                  </a:cubicBezTo>
                  <a:lnTo>
                    <a:pt x="20958786" y="10690096"/>
                  </a:lnTo>
                  <a:cubicBezTo>
                    <a:pt x="21027366" y="10690096"/>
                    <a:pt x="21083246" y="10634217"/>
                    <a:pt x="21083246" y="10565636"/>
                  </a:cubicBezTo>
                  <a:lnTo>
                    <a:pt x="21083246" y="124460"/>
                  </a:lnTo>
                  <a:cubicBezTo>
                    <a:pt x="21083246" y="55880"/>
                    <a:pt x="21027366" y="0"/>
                    <a:pt x="20958786" y="0"/>
                  </a:cubicBezTo>
                  <a:close/>
                </a:path>
              </a:pathLst>
            </a:custGeom>
            <a:solidFill>
              <a:srgbClr val="191919"/>
            </a:solidFill>
          </p:spPr>
        </p:sp>
      </p:grpSp>
      <p:grpSp>
        <p:nvGrpSpPr>
          <p:cNvPr id="5" name="Group 5"/>
          <p:cNvGrpSpPr/>
          <p:nvPr/>
        </p:nvGrpSpPr>
        <p:grpSpPr>
          <a:xfrm>
            <a:off x="15052046" y="1431436"/>
            <a:ext cx="1670088" cy="464416"/>
            <a:chOff x="0" y="0"/>
            <a:chExt cx="2226784" cy="619221"/>
          </a:xfrm>
        </p:grpSpPr>
        <p:grpSp>
          <p:nvGrpSpPr>
            <p:cNvPr id="6" name="Group 6"/>
            <p:cNvGrpSpPr/>
            <p:nvPr/>
          </p:nvGrpSpPr>
          <p:grpSpPr>
            <a:xfrm>
              <a:off x="0" y="0"/>
              <a:ext cx="619221" cy="619221"/>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5C853"/>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04538" y="0"/>
              <a:ext cx="619221" cy="619221"/>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07563" y="0"/>
              <a:ext cx="619221" cy="619221"/>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45EE9"/>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sp>
        <p:nvSpPr>
          <p:cNvPr id="15" name="AutoShape 15"/>
          <p:cNvSpPr/>
          <p:nvPr/>
        </p:nvSpPr>
        <p:spPr>
          <a:xfrm>
            <a:off x="1028700" y="2115192"/>
            <a:ext cx="16230561" cy="47625"/>
          </a:xfrm>
          <a:prstGeom prst="line">
            <a:avLst/>
          </a:prstGeom>
          <a:ln w="47625" cap="flat">
            <a:solidFill>
              <a:srgbClr val="000000"/>
            </a:solidFill>
            <a:prstDash val="solid"/>
            <a:headEnd type="none" w="sm" len="sm"/>
            <a:tailEnd type="none" w="sm" len="sm"/>
          </a:ln>
        </p:spPr>
      </p:sp>
      <p:pic>
        <p:nvPicPr>
          <p:cNvPr id="16" name="Picture 16"/>
          <p:cNvPicPr>
            <a:picLocks noChangeAspect="1"/>
          </p:cNvPicPr>
          <p:nvPr/>
        </p:nvPicPr>
        <p:blipFill>
          <a:blip r:embed="rId2"/>
          <a:srcRect/>
          <a:stretch>
            <a:fillRect/>
          </a:stretch>
        </p:blipFill>
        <p:spPr>
          <a:xfrm>
            <a:off x="11369285" y="1431436"/>
            <a:ext cx="5707702" cy="9356888"/>
          </a:xfrm>
          <a:prstGeom prst="rect">
            <a:avLst/>
          </a:prstGeom>
        </p:spPr>
      </p:pic>
      <p:sp>
        <p:nvSpPr>
          <p:cNvPr id="17" name="TextBox 17"/>
          <p:cNvSpPr txBox="1"/>
          <p:nvPr/>
        </p:nvSpPr>
        <p:spPr>
          <a:xfrm>
            <a:off x="1544771" y="2571996"/>
            <a:ext cx="8878120" cy="1079693"/>
          </a:xfrm>
          <a:prstGeom prst="rect">
            <a:avLst/>
          </a:prstGeom>
        </p:spPr>
        <p:txBody>
          <a:bodyPr lIns="0" tIns="0" rIns="0" bIns="0" rtlCol="0" anchor="t">
            <a:spAutoFit/>
          </a:bodyPr>
          <a:lstStyle/>
          <a:p>
            <a:pPr algn="ctr">
              <a:lnSpc>
                <a:spcPts val="8019"/>
              </a:lnSpc>
            </a:pPr>
            <a:r>
              <a:rPr lang="en-US" sz="8267" dirty="0">
                <a:solidFill>
                  <a:srgbClr val="3B435F"/>
                </a:solidFill>
                <a:latin typeface="Poetsen"/>
              </a:rPr>
              <a:t>Recommendation</a:t>
            </a:r>
          </a:p>
        </p:txBody>
      </p:sp>
      <p:sp>
        <p:nvSpPr>
          <p:cNvPr id="18" name="TextBox 18"/>
          <p:cNvSpPr txBox="1"/>
          <p:nvPr/>
        </p:nvSpPr>
        <p:spPr>
          <a:xfrm>
            <a:off x="1544771" y="3915701"/>
            <a:ext cx="9824514" cy="3198248"/>
          </a:xfrm>
          <a:prstGeom prst="rect">
            <a:avLst/>
          </a:prstGeom>
        </p:spPr>
        <p:txBody>
          <a:bodyPr lIns="0" tIns="0" rIns="0" bIns="0" rtlCol="0" anchor="t">
            <a:spAutoFit/>
          </a:bodyPr>
          <a:lstStyle/>
          <a:p>
            <a:pPr marL="608838" lvl="1" indent="-304419">
              <a:lnSpc>
                <a:spcPts val="4230"/>
              </a:lnSpc>
              <a:buFont typeface="Arial"/>
              <a:buChar char="•"/>
            </a:pPr>
            <a:r>
              <a:rPr lang="en-US" sz="2820" spc="2" dirty="0">
                <a:solidFill>
                  <a:srgbClr val="242D47"/>
                </a:solidFill>
                <a:latin typeface="Poppins"/>
              </a:rPr>
              <a:t>Improve on-time delivery with route optimization and inventory management.</a:t>
            </a:r>
          </a:p>
          <a:p>
            <a:pPr marL="608838" lvl="1" indent="-304419">
              <a:lnSpc>
                <a:spcPts val="4230"/>
              </a:lnSpc>
              <a:buFont typeface="Arial"/>
              <a:buChar char="•"/>
            </a:pPr>
            <a:r>
              <a:rPr lang="en-US" sz="2820" spc="2" dirty="0">
                <a:solidFill>
                  <a:srgbClr val="242D47"/>
                </a:solidFill>
                <a:latin typeface="Poppins"/>
              </a:rPr>
              <a:t>Improve customer service quality to solve problems in one call.</a:t>
            </a:r>
          </a:p>
          <a:p>
            <a:pPr marL="608838" lvl="1" indent="-304419">
              <a:lnSpc>
                <a:spcPts val="4230"/>
              </a:lnSpc>
              <a:buFont typeface="Arial"/>
              <a:buChar char="•"/>
            </a:pPr>
            <a:r>
              <a:rPr lang="en-US" sz="2820" spc="2" dirty="0">
                <a:solidFill>
                  <a:srgbClr val="242D47"/>
                </a:solidFill>
                <a:latin typeface="Poppins"/>
              </a:rPr>
              <a:t>Evaluate the relationship between discounts and delivery time to improve customer satisfaction.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
        <p:cNvGrpSpPr/>
        <p:nvPr/>
      </p:nvGrpSpPr>
      <p:grpSpPr>
        <a:xfrm>
          <a:off x="0" y="0"/>
          <a:ext cx="0" cy="0"/>
          <a:chOff x="0" y="0"/>
          <a:chExt cx="0" cy="0"/>
        </a:xfrm>
      </p:grpSpPr>
      <p:grpSp>
        <p:nvGrpSpPr>
          <p:cNvPr id="2" name="Group 2"/>
          <p:cNvGrpSpPr/>
          <p:nvPr/>
        </p:nvGrpSpPr>
        <p:grpSpPr>
          <a:xfrm>
            <a:off x="983195" y="-614342"/>
            <a:ext cx="1643042" cy="1643042"/>
            <a:chOff x="0" y="0"/>
            <a:chExt cx="812800" cy="812800"/>
          </a:xfrm>
        </p:grpSpPr>
        <p:sp>
          <p:nvSpPr>
            <p:cNvPr id="3" name="Freeform 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273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863697" y="7112323"/>
            <a:ext cx="2790777" cy="2790777"/>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A8068"/>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028700" y="1469950"/>
            <a:ext cx="3650997" cy="2283532"/>
          </a:xfrm>
          <a:custGeom>
            <a:avLst/>
            <a:gdLst/>
            <a:ahLst/>
            <a:cxnLst/>
            <a:rect l="l" t="t" r="r" b="b"/>
            <a:pathLst>
              <a:path w="3650997" h="2283532">
                <a:moveTo>
                  <a:pt x="0" y="0"/>
                </a:moveTo>
                <a:lnTo>
                  <a:pt x="3650997" y="0"/>
                </a:lnTo>
                <a:lnTo>
                  <a:pt x="3650997" y="2283532"/>
                </a:lnTo>
                <a:lnTo>
                  <a:pt x="0" y="22835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028700" y="3204922"/>
            <a:ext cx="8115300" cy="2280584"/>
          </a:xfrm>
          <a:prstGeom prst="rect">
            <a:avLst/>
          </a:prstGeom>
        </p:spPr>
        <p:txBody>
          <a:bodyPr lIns="0" tIns="0" rIns="0" bIns="0" rtlCol="0" anchor="t">
            <a:spAutoFit/>
          </a:bodyPr>
          <a:lstStyle/>
          <a:p>
            <a:pPr algn="r">
              <a:lnSpc>
                <a:spcPts val="18673"/>
              </a:lnSpc>
              <a:spcBef>
                <a:spcPct val="0"/>
              </a:spcBef>
            </a:pPr>
            <a:r>
              <a:rPr lang="en-US" sz="13338">
                <a:solidFill>
                  <a:srgbClr val="000000"/>
                </a:solidFill>
                <a:latin typeface="Asap Condensed Bold"/>
              </a:rPr>
              <a:t>THANK</a:t>
            </a:r>
          </a:p>
        </p:txBody>
      </p:sp>
      <p:sp>
        <p:nvSpPr>
          <p:cNvPr id="10" name="TextBox 10"/>
          <p:cNvSpPr txBox="1"/>
          <p:nvPr/>
        </p:nvSpPr>
        <p:spPr>
          <a:xfrm>
            <a:off x="1028700" y="4617622"/>
            <a:ext cx="8115300" cy="3218690"/>
          </a:xfrm>
          <a:prstGeom prst="rect">
            <a:avLst/>
          </a:prstGeom>
        </p:spPr>
        <p:txBody>
          <a:bodyPr lIns="0" tIns="0" rIns="0" bIns="0" rtlCol="0" anchor="t">
            <a:spAutoFit/>
          </a:bodyPr>
          <a:lstStyle/>
          <a:p>
            <a:pPr algn="r">
              <a:lnSpc>
                <a:spcPts val="26291"/>
              </a:lnSpc>
              <a:spcBef>
                <a:spcPct val="0"/>
              </a:spcBef>
            </a:pPr>
            <a:r>
              <a:rPr lang="en-US" sz="18779">
                <a:solidFill>
                  <a:srgbClr val="000000"/>
                </a:solidFill>
                <a:latin typeface="Asap Condensed Bold"/>
              </a:rPr>
              <a:t>YOU!</a:t>
            </a:r>
          </a:p>
        </p:txBody>
      </p:sp>
      <p:pic>
        <p:nvPicPr>
          <p:cNvPr id="11" name="Picture 11"/>
          <p:cNvPicPr>
            <a:picLocks noChangeAspect="1"/>
          </p:cNvPicPr>
          <p:nvPr/>
        </p:nvPicPr>
        <p:blipFill>
          <a:blip r:embed="rId4"/>
          <a:srcRect/>
          <a:stretch>
            <a:fillRect/>
          </a:stretch>
        </p:blipFill>
        <p:spPr>
          <a:xfrm>
            <a:off x="10511781" y="2041211"/>
            <a:ext cx="6082168" cy="6888590"/>
          </a:xfrm>
          <a:prstGeom prst="rect">
            <a:avLst/>
          </a:prstGeom>
        </p:spPr>
      </p:pic>
      <p:grpSp>
        <p:nvGrpSpPr>
          <p:cNvPr id="12" name="Group 12"/>
          <p:cNvGrpSpPr/>
          <p:nvPr/>
        </p:nvGrpSpPr>
        <p:grpSpPr>
          <a:xfrm>
            <a:off x="-1070826" y="8905716"/>
            <a:ext cx="20429652" cy="1749036"/>
            <a:chOff x="0" y="0"/>
            <a:chExt cx="27239536" cy="2332049"/>
          </a:xfrm>
        </p:grpSpPr>
        <p:sp>
          <p:nvSpPr>
            <p:cNvPr id="13" name="Freeform 1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5">
                <a:extLst>
                  <a:ext uri="{96DAC541-7B7A-43D3-8B79-37D633B846F1}">
                    <asvg:svgBlip xmlns:asvg="http://schemas.microsoft.com/office/drawing/2016/SVG/main" r:embed="rId6"/>
                  </a:ext>
                </a:extLst>
              </a:blip>
              <a:stretch>
                <a:fillRect l="-895" t="-18663"/>
              </a:stretch>
            </a:blipFill>
          </p:spPr>
        </p:sp>
        <p:sp>
          <p:nvSpPr>
            <p:cNvPr id="14" name="Freeform 1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5">
                <a:extLst>
                  <a:ext uri="{96DAC541-7B7A-43D3-8B79-37D633B846F1}">
                    <asvg:svgBlip xmlns:asvg="http://schemas.microsoft.com/office/drawing/2016/SVG/main" r:embed="rId6"/>
                  </a:ext>
                </a:extLst>
              </a:blip>
              <a:stretch>
                <a:fillRect l="-895" t="-18663"/>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grpSp>
      <p:sp>
        <p:nvSpPr>
          <p:cNvPr id="5" name="Freeform 5"/>
          <p:cNvSpPr/>
          <p:nvPr/>
        </p:nvSpPr>
        <p:spPr>
          <a:xfrm>
            <a:off x="13748104" y="0"/>
            <a:ext cx="5303293" cy="2728785"/>
          </a:xfrm>
          <a:custGeom>
            <a:avLst/>
            <a:gdLst/>
            <a:ahLst/>
            <a:cxnLst/>
            <a:rect l="l" t="t" r="r" b="b"/>
            <a:pathLst>
              <a:path w="5303293" h="2728785">
                <a:moveTo>
                  <a:pt x="0" y="0"/>
                </a:moveTo>
                <a:lnTo>
                  <a:pt x="5303293" y="0"/>
                </a:lnTo>
                <a:lnTo>
                  <a:pt x="5303293" y="2728785"/>
                </a:lnTo>
                <a:lnTo>
                  <a:pt x="0" y="27287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688000" y="1280920"/>
            <a:ext cx="8709150" cy="8598306"/>
          </a:xfrm>
          <a:custGeom>
            <a:avLst/>
            <a:gdLst/>
            <a:ahLst/>
            <a:cxnLst/>
            <a:rect l="l" t="t" r="r" b="b"/>
            <a:pathLst>
              <a:path w="8709150" h="8598306">
                <a:moveTo>
                  <a:pt x="0" y="0"/>
                </a:moveTo>
                <a:lnTo>
                  <a:pt x="8709150" y="0"/>
                </a:lnTo>
                <a:lnTo>
                  <a:pt x="8709150" y="8598306"/>
                </a:lnTo>
                <a:lnTo>
                  <a:pt x="0" y="85983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7" name="Group 7"/>
          <p:cNvGrpSpPr/>
          <p:nvPr/>
        </p:nvGrpSpPr>
        <p:grpSpPr>
          <a:xfrm>
            <a:off x="-1070826" y="701501"/>
            <a:ext cx="12939588" cy="1325783"/>
            <a:chOff x="0" y="0"/>
            <a:chExt cx="2801670" cy="287058"/>
          </a:xfrm>
        </p:grpSpPr>
        <p:sp>
          <p:nvSpPr>
            <p:cNvPr id="8" name="Freeform 8"/>
            <p:cNvSpPr/>
            <p:nvPr/>
          </p:nvSpPr>
          <p:spPr>
            <a:xfrm>
              <a:off x="0" y="0"/>
              <a:ext cx="2801670" cy="287058"/>
            </a:xfrm>
            <a:custGeom>
              <a:avLst/>
              <a:gdLst/>
              <a:ahLst/>
              <a:cxnLst/>
              <a:rect l="l" t="t" r="r" b="b"/>
              <a:pathLst>
                <a:path w="2801670" h="287058">
                  <a:moveTo>
                    <a:pt x="0" y="0"/>
                  </a:moveTo>
                  <a:lnTo>
                    <a:pt x="2598470" y="0"/>
                  </a:lnTo>
                  <a:lnTo>
                    <a:pt x="2801670" y="143529"/>
                  </a:lnTo>
                  <a:lnTo>
                    <a:pt x="2598470" y="287058"/>
                  </a:lnTo>
                  <a:lnTo>
                    <a:pt x="0" y="287058"/>
                  </a:lnTo>
                  <a:lnTo>
                    <a:pt x="203200" y="143529"/>
                  </a:lnTo>
                  <a:lnTo>
                    <a:pt x="0" y="0"/>
                  </a:lnTo>
                  <a:close/>
                </a:path>
              </a:pathLst>
            </a:custGeom>
            <a:solidFill>
              <a:srgbClr val="F5BA53"/>
            </a:solidFill>
          </p:spPr>
        </p:sp>
        <p:sp>
          <p:nvSpPr>
            <p:cNvPr id="9" name="TextBox 9"/>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10" name="Freeform 10"/>
          <p:cNvSpPr/>
          <p:nvPr/>
        </p:nvSpPr>
        <p:spPr>
          <a:xfrm rot="-837042" flipH="1">
            <a:off x="12961594" y="683851"/>
            <a:ext cx="2528893" cy="689698"/>
          </a:xfrm>
          <a:custGeom>
            <a:avLst/>
            <a:gdLst/>
            <a:ahLst/>
            <a:cxnLst/>
            <a:rect l="l" t="t" r="r" b="b"/>
            <a:pathLst>
              <a:path w="2528893" h="689698">
                <a:moveTo>
                  <a:pt x="2528893" y="0"/>
                </a:moveTo>
                <a:lnTo>
                  <a:pt x="0" y="0"/>
                </a:lnTo>
                <a:lnTo>
                  <a:pt x="0" y="689698"/>
                </a:lnTo>
                <a:lnTo>
                  <a:pt x="2528893" y="689698"/>
                </a:lnTo>
                <a:lnTo>
                  <a:pt x="2528893"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522912" y="1101380"/>
            <a:ext cx="9752112" cy="668020"/>
          </a:xfrm>
          <a:prstGeom prst="rect">
            <a:avLst/>
          </a:prstGeom>
        </p:spPr>
        <p:txBody>
          <a:bodyPr lIns="0" tIns="0" rIns="0" bIns="0" rtlCol="0" anchor="t">
            <a:spAutoFit/>
          </a:bodyPr>
          <a:lstStyle/>
          <a:p>
            <a:pPr>
              <a:lnSpc>
                <a:spcPts val="5000"/>
              </a:lnSpc>
            </a:pPr>
            <a:r>
              <a:rPr lang="en-US" sz="5000" dirty="0">
                <a:solidFill>
                  <a:srgbClr val="000000"/>
                </a:solidFill>
                <a:latin typeface="Century Expanded Bold"/>
              </a:rPr>
              <a:t>BUSINESS UNDERSTANDING</a:t>
            </a:r>
          </a:p>
        </p:txBody>
      </p:sp>
      <p:sp>
        <p:nvSpPr>
          <p:cNvPr id="12" name="TextBox 12"/>
          <p:cNvSpPr txBox="1"/>
          <p:nvPr/>
        </p:nvSpPr>
        <p:spPr>
          <a:xfrm>
            <a:off x="969396" y="3576953"/>
            <a:ext cx="10269963" cy="2215991"/>
          </a:xfrm>
          <a:prstGeom prst="rect">
            <a:avLst/>
          </a:prstGeom>
        </p:spPr>
        <p:txBody>
          <a:bodyPr wrap="square" lIns="0" tIns="0" rIns="0" bIns="0" rtlCol="0" anchor="t">
            <a:spAutoFit/>
          </a:bodyPr>
          <a:lstStyle/>
          <a:p>
            <a:r>
              <a:rPr lang="en-US" sz="2400" dirty="0">
                <a:latin typeface="Century" panose="02040604050505020304" pitchFamily="18" charset="0"/>
              </a:rPr>
              <a:t>In the era of online commerce, the delivery of goods is an important factor in the development of the industry. Companies engaged in Online Retail Shipping compete to be the fastest and most affordable by considering customer satisfaction as a parameter of success. Therefore, the company wants to evaluate the rating given by consumers every time they make a purchase to measure the level of customer satisfaction.</a:t>
            </a:r>
          </a:p>
        </p:txBody>
      </p:sp>
      <p:sp>
        <p:nvSpPr>
          <p:cNvPr id="13" name="TextBox 13"/>
          <p:cNvSpPr txBox="1"/>
          <p:nvPr/>
        </p:nvSpPr>
        <p:spPr>
          <a:xfrm>
            <a:off x="559732" y="2978152"/>
            <a:ext cx="10905426" cy="400050"/>
          </a:xfrm>
          <a:prstGeom prst="rect">
            <a:avLst/>
          </a:prstGeom>
        </p:spPr>
        <p:txBody>
          <a:bodyPr lIns="0" tIns="0" rIns="0" bIns="0" rtlCol="0" anchor="t">
            <a:spAutoFit/>
          </a:bodyPr>
          <a:lstStyle/>
          <a:p>
            <a:pPr>
              <a:lnSpc>
                <a:spcPts val="3000"/>
              </a:lnSpc>
            </a:pPr>
            <a:r>
              <a:rPr lang="en-US" sz="3000" dirty="0">
                <a:solidFill>
                  <a:srgbClr val="000000"/>
                </a:solidFill>
                <a:latin typeface="Century Expanded Bold"/>
              </a:rPr>
              <a:t>INTRODUCTION</a:t>
            </a:r>
          </a:p>
        </p:txBody>
      </p:sp>
      <p:sp>
        <p:nvSpPr>
          <p:cNvPr id="14" name="TextBox 14"/>
          <p:cNvSpPr txBox="1"/>
          <p:nvPr/>
        </p:nvSpPr>
        <p:spPr>
          <a:xfrm>
            <a:off x="559732" y="6438263"/>
            <a:ext cx="4698068" cy="384721"/>
          </a:xfrm>
          <a:prstGeom prst="rect">
            <a:avLst/>
          </a:prstGeom>
        </p:spPr>
        <p:txBody>
          <a:bodyPr wrap="square" lIns="0" tIns="0" rIns="0" bIns="0" rtlCol="0" anchor="t">
            <a:spAutoFit/>
          </a:bodyPr>
          <a:lstStyle/>
          <a:p>
            <a:pPr>
              <a:lnSpc>
                <a:spcPts val="3000"/>
              </a:lnSpc>
            </a:pPr>
            <a:r>
              <a:rPr lang="en-US" sz="3000" dirty="0">
                <a:solidFill>
                  <a:srgbClr val="000000"/>
                </a:solidFill>
                <a:latin typeface="Century Expanded Bold"/>
              </a:rPr>
              <a:t>STAKEHOLDERS</a:t>
            </a:r>
          </a:p>
        </p:txBody>
      </p:sp>
      <p:sp>
        <p:nvSpPr>
          <p:cNvPr id="15" name="TextBox 15"/>
          <p:cNvSpPr txBox="1"/>
          <p:nvPr/>
        </p:nvSpPr>
        <p:spPr>
          <a:xfrm>
            <a:off x="969397" y="7038338"/>
            <a:ext cx="8781262" cy="307777"/>
          </a:xfrm>
          <a:prstGeom prst="rect">
            <a:avLst/>
          </a:prstGeom>
        </p:spPr>
        <p:txBody>
          <a:bodyPr lIns="0" tIns="0" rIns="0" bIns="0" rtlCol="0" anchor="t">
            <a:spAutoFit/>
          </a:bodyPr>
          <a:lstStyle/>
          <a:p>
            <a:pPr algn="just">
              <a:lnSpc>
                <a:spcPts val="2400"/>
              </a:lnSpc>
            </a:pPr>
            <a:r>
              <a:rPr lang="en-US" sz="2400" dirty="0">
                <a:solidFill>
                  <a:srgbClr val="000000"/>
                </a:solidFill>
                <a:latin typeface="Century Expanded"/>
              </a:rPr>
              <a:t>Production team, Executive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9171641"/>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grpSp>
      <p:sp>
        <p:nvSpPr>
          <p:cNvPr id="5" name="Freeform 5"/>
          <p:cNvSpPr/>
          <p:nvPr/>
        </p:nvSpPr>
        <p:spPr>
          <a:xfrm>
            <a:off x="12336686" y="-484531"/>
            <a:ext cx="5200640" cy="2675966"/>
          </a:xfrm>
          <a:custGeom>
            <a:avLst/>
            <a:gdLst/>
            <a:ahLst/>
            <a:cxnLst/>
            <a:rect l="l" t="t" r="r" b="b"/>
            <a:pathLst>
              <a:path w="5200640" h="2675966">
                <a:moveTo>
                  <a:pt x="0" y="0"/>
                </a:moveTo>
                <a:lnTo>
                  <a:pt x="5200641" y="0"/>
                </a:lnTo>
                <a:lnTo>
                  <a:pt x="5200641" y="2675966"/>
                </a:lnTo>
                <a:lnTo>
                  <a:pt x="0" y="26759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5281277" y="853452"/>
            <a:ext cx="2256049" cy="615286"/>
          </a:xfrm>
          <a:custGeom>
            <a:avLst/>
            <a:gdLst/>
            <a:ahLst/>
            <a:cxnLst/>
            <a:rect l="l" t="t" r="r" b="b"/>
            <a:pathLst>
              <a:path w="2256049" h="615286">
                <a:moveTo>
                  <a:pt x="0" y="0"/>
                </a:moveTo>
                <a:lnTo>
                  <a:pt x="2256050" y="0"/>
                </a:lnTo>
                <a:lnTo>
                  <a:pt x="2256050" y="615286"/>
                </a:lnTo>
                <a:lnTo>
                  <a:pt x="0" y="615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4937006" y="1367329"/>
            <a:ext cx="5423110" cy="8308386"/>
          </a:xfrm>
          <a:custGeom>
            <a:avLst/>
            <a:gdLst/>
            <a:ahLst/>
            <a:cxnLst/>
            <a:rect l="l" t="t" r="r" b="b"/>
            <a:pathLst>
              <a:path w="5423110" h="8308386">
                <a:moveTo>
                  <a:pt x="0" y="0"/>
                </a:moveTo>
                <a:lnTo>
                  <a:pt x="5423110" y="0"/>
                </a:lnTo>
                <a:lnTo>
                  <a:pt x="5423110" y="8308386"/>
                </a:lnTo>
                <a:lnTo>
                  <a:pt x="0" y="830838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a:off x="-240621" y="4453606"/>
            <a:ext cx="2772465" cy="5222109"/>
          </a:xfrm>
          <a:custGeom>
            <a:avLst/>
            <a:gdLst/>
            <a:ahLst/>
            <a:cxnLst/>
            <a:rect l="l" t="t" r="r" b="b"/>
            <a:pathLst>
              <a:path w="2772465" h="5222109">
                <a:moveTo>
                  <a:pt x="2772465" y="0"/>
                </a:moveTo>
                <a:lnTo>
                  <a:pt x="0" y="0"/>
                </a:lnTo>
                <a:lnTo>
                  <a:pt x="0" y="5222109"/>
                </a:lnTo>
                <a:lnTo>
                  <a:pt x="2772465" y="5222109"/>
                </a:lnTo>
                <a:lnTo>
                  <a:pt x="2772465"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9" name="Group 9"/>
          <p:cNvGrpSpPr/>
          <p:nvPr/>
        </p:nvGrpSpPr>
        <p:grpSpPr>
          <a:xfrm>
            <a:off x="-1070826" y="701501"/>
            <a:ext cx="12939588" cy="1325783"/>
            <a:chOff x="0" y="0"/>
            <a:chExt cx="2801670" cy="287058"/>
          </a:xfrm>
        </p:grpSpPr>
        <p:sp>
          <p:nvSpPr>
            <p:cNvPr id="10" name="Freeform 10"/>
            <p:cNvSpPr/>
            <p:nvPr/>
          </p:nvSpPr>
          <p:spPr>
            <a:xfrm>
              <a:off x="0" y="0"/>
              <a:ext cx="2801670" cy="287058"/>
            </a:xfrm>
            <a:custGeom>
              <a:avLst/>
              <a:gdLst/>
              <a:ahLst/>
              <a:cxnLst/>
              <a:rect l="l" t="t" r="r" b="b"/>
              <a:pathLst>
                <a:path w="2801670" h="287058">
                  <a:moveTo>
                    <a:pt x="0" y="0"/>
                  </a:moveTo>
                  <a:lnTo>
                    <a:pt x="2598470" y="0"/>
                  </a:lnTo>
                  <a:lnTo>
                    <a:pt x="2801670" y="143529"/>
                  </a:lnTo>
                  <a:lnTo>
                    <a:pt x="2598470" y="287058"/>
                  </a:lnTo>
                  <a:lnTo>
                    <a:pt x="0" y="287058"/>
                  </a:lnTo>
                  <a:lnTo>
                    <a:pt x="203200" y="143529"/>
                  </a:lnTo>
                  <a:lnTo>
                    <a:pt x="0" y="0"/>
                  </a:lnTo>
                  <a:close/>
                </a:path>
              </a:pathLst>
            </a:custGeom>
            <a:solidFill>
              <a:srgbClr val="F5BA53"/>
            </a:solidFill>
          </p:spPr>
        </p:sp>
        <p:sp>
          <p:nvSpPr>
            <p:cNvPr id="11" name="TextBox 11"/>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12" name="TextBox 12"/>
          <p:cNvSpPr txBox="1"/>
          <p:nvPr/>
        </p:nvSpPr>
        <p:spPr>
          <a:xfrm>
            <a:off x="522912" y="1101380"/>
            <a:ext cx="9752112" cy="668020"/>
          </a:xfrm>
          <a:prstGeom prst="rect">
            <a:avLst/>
          </a:prstGeom>
        </p:spPr>
        <p:txBody>
          <a:bodyPr lIns="0" tIns="0" rIns="0" bIns="0" rtlCol="0" anchor="t">
            <a:spAutoFit/>
          </a:bodyPr>
          <a:lstStyle/>
          <a:p>
            <a:pPr>
              <a:lnSpc>
                <a:spcPts val="5000"/>
              </a:lnSpc>
            </a:pPr>
            <a:r>
              <a:rPr lang="en-US" sz="5000" dirty="0">
                <a:solidFill>
                  <a:srgbClr val="000000"/>
                </a:solidFill>
                <a:latin typeface="Century Expanded Bold"/>
              </a:rPr>
              <a:t>BUSINESS UNDERSTANDING</a:t>
            </a:r>
          </a:p>
        </p:txBody>
      </p:sp>
      <p:sp>
        <p:nvSpPr>
          <p:cNvPr id="13" name="TextBox 13"/>
          <p:cNvSpPr txBox="1"/>
          <p:nvPr/>
        </p:nvSpPr>
        <p:spPr>
          <a:xfrm>
            <a:off x="3455244" y="2838047"/>
            <a:ext cx="4583749" cy="400050"/>
          </a:xfrm>
          <a:prstGeom prst="rect">
            <a:avLst/>
          </a:prstGeom>
        </p:spPr>
        <p:txBody>
          <a:bodyPr lIns="0" tIns="0" rIns="0" bIns="0" rtlCol="0" anchor="t">
            <a:spAutoFit/>
          </a:bodyPr>
          <a:lstStyle/>
          <a:p>
            <a:pPr>
              <a:lnSpc>
                <a:spcPts val="3000"/>
              </a:lnSpc>
            </a:pPr>
            <a:r>
              <a:rPr lang="en-US" sz="3000" dirty="0">
                <a:solidFill>
                  <a:srgbClr val="000000"/>
                </a:solidFill>
                <a:latin typeface="Century Expanded Bold"/>
              </a:rPr>
              <a:t>BUSINESS PROBLEM</a:t>
            </a:r>
          </a:p>
        </p:txBody>
      </p:sp>
      <p:sp>
        <p:nvSpPr>
          <p:cNvPr id="14" name="TextBox 14"/>
          <p:cNvSpPr txBox="1"/>
          <p:nvPr/>
        </p:nvSpPr>
        <p:spPr>
          <a:xfrm>
            <a:off x="4000074" y="3405868"/>
            <a:ext cx="10093691" cy="738664"/>
          </a:xfrm>
          <a:prstGeom prst="rect">
            <a:avLst/>
          </a:prstGeom>
        </p:spPr>
        <p:txBody>
          <a:bodyPr lIns="0" tIns="0" rIns="0" bIns="0" rtlCol="0" anchor="t">
            <a:spAutoFit/>
          </a:bodyPr>
          <a:lstStyle/>
          <a:p>
            <a:r>
              <a:rPr lang="en-US" sz="2400" dirty="0">
                <a:latin typeface="Century" panose="02040604050505020304" pitchFamily="18" charset="0"/>
              </a:rPr>
              <a:t>The company wants to increase the rating given by consumers every time they make a purchase.</a:t>
            </a:r>
          </a:p>
        </p:txBody>
      </p:sp>
      <p:sp>
        <p:nvSpPr>
          <p:cNvPr id="15" name="TextBox 15"/>
          <p:cNvSpPr txBox="1"/>
          <p:nvPr/>
        </p:nvSpPr>
        <p:spPr>
          <a:xfrm>
            <a:off x="3455244" y="4761318"/>
            <a:ext cx="4583749" cy="400050"/>
          </a:xfrm>
          <a:prstGeom prst="rect">
            <a:avLst/>
          </a:prstGeom>
        </p:spPr>
        <p:txBody>
          <a:bodyPr lIns="0" tIns="0" rIns="0" bIns="0" rtlCol="0" anchor="t">
            <a:spAutoFit/>
          </a:bodyPr>
          <a:lstStyle/>
          <a:p>
            <a:pPr>
              <a:lnSpc>
                <a:spcPts val="3000"/>
              </a:lnSpc>
            </a:pPr>
            <a:r>
              <a:rPr lang="en-US" sz="3000">
                <a:solidFill>
                  <a:srgbClr val="000000"/>
                </a:solidFill>
                <a:latin typeface="Century Expanded Bold"/>
              </a:rPr>
              <a:t>BUSINESS GOALS</a:t>
            </a:r>
          </a:p>
        </p:txBody>
      </p:sp>
      <p:sp>
        <p:nvSpPr>
          <p:cNvPr id="16" name="TextBox 16"/>
          <p:cNvSpPr txBox="1"/>
          <p:nvPr/>
        </p:nvSpPr>
        <p:spPr>
          <a:xfrm>
            <a:off x="4000074" y="5329139"/>
            <a:ext cx="10093691" cy="369332"/>
          </a:xfrm>
          <a:prstGeom prst="rect">
            <a:avLst/>
          </a:prstGeom>
        </p:spPr>
        <p:txBody>
          <a:bodyPr lIns="0" tIns="0" rIns="0" bIns="0" rtlCol="0" anchor="t">
            <a:spAutoFit/>
          </a:bodyPr>
          <a:lstStyle/>
          <a:p>
            <a:r>
              <a:rPr lang="en-US" sz="2400" dirty="0">
                <a:latin typeface="Century" panose="02040604050505020304" pitchFamily="18" charset="0"/>
              </a:rPr>
              <a:t>Improve customer satisfaction and efficiency in the delivery of goods.</a:t>
            </a:r>
          </a:p>
        </p:txBody>
      </p:sp>
      <p:sp>
        <p:nvSpPr>
          <p:cNvPr id="17" name="TextBox 17"/>
          <p:cNvSpPr txBox="1"/>
          <p:nvPr/>
        </p:nvSpPr>
        <p:spPr>
          <a:xfrm>
            <a:off x="3415165" y="6265489"/>
            <a:ext cx="4583749" cy="400050"/>
          </a:xfrm>
          <a:prstGeom prst="rect">
            <a:avLst/>
          </a:prstGeom>
        </p:spPr>
        <p:txBody>
          <a:bodyPr lIns="0" tIns="0" rIns="0" bIns="0" rtlCol="0" anchor="t">
            <a:spAutoFit/>
          </a:bodyPr>
          <a:lstStyle/>
          <a:p>
            <a:pPr>
              <a:lnSpc>
                <a:spcPts val="3000"/>
              </a:lnSpc>
            </a:pPr>
            <a:r>
              <a:rPr lang="en-US" sz="3000">
                <a:solidFill>
                  <a:srgbClr val="000000"/>
                </a:solidFill>
                <a:latin typeface="Century Expanded Bold"/>
              </a:rPr>
              <a:t>BUSINESS TASK</a:t>
            </a:r>
          </a:p>
        </p:txBody>
      </p:sp>
      <p:sp>
        <p:nvSpPr>
          <p:cNvPr id="18" name="TextBox 18"/>
          <p:cNvSpPr txBox="1"/>
          <p:nvPr/>
        </p:nvSpPr>
        <p:spPr>
          <a:xfrm>
            <a:off x="3959995" y="6833310"/>
            <a:ext cx="10093691" cy="738664"/>
          </a:xfrm>
          <a:prstGeom prst="rect">
            <a:avLst/>
          </a:prstGeom>
        </p:spPr>
        <p:txBody>
          <a:bodyPr lIns="0" tIns="0" rIns="0" bIns="0" rtlCol="0" anchor="t">
            <a:spAutoFit/>
          </a:bodyPr>
          <a:lstStyle/>
          <a:p>
            <a:r>
              <a:rPr lang="en-US" sz="2400" dirty="0">
                <a:latin typeface="Century" panose="02040604050505020304" pitchFamily="18" charset="0"/>
              </a:rPr>
              <a:t>Analyze customer ratings of services provided and identify trends or patterns that need to be improved.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9171641"/>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2">
                <a:extLst>
                  <a:ext uri="{96DAC541-7B7A-43D3-8B79-37D633B846F1}">
                    <asvg:svgBlip xmlns:asvg="http://schemas.microsoft.com/office/drawing/2016/SVG/main" r:embed="rId3"/>
                  </a:ext>
                </a:extLst>
              </a:blip>
              <a:stretch>
                <a:fillRect l="-895" t="-18663"/>
              </a:stretch>
            </a:blipFill>
          </p:spPr>
        </p:sp>
      </p:grpSp>
      <p:grpSp>
        <p:nvGrpSpPr>
          <p:cNvPr id="5" name="Group 5"/>
          <p:cNvGrpSpPr/>
          <p:nvPr/>
        </p:nvGrpSpPr>
        <p:grpSpPr>
          <a:xfrm>
            <a:off x="-1070826" y="701501"/>
            <a:ext cx="10876128" cy="1325783"/>
            <a:chOff x="0" y="0"/>
            <a:chExt cx="2354891" cy="287058"/>
          </a:xfrm>
        </p:grpSpPr>
        <p:sp>
          <p:nvSpPr>
            <p:cNvPr id="6" name="Freeform 6"/>
            <p:cNvSpPr/>
            <p:nvPr/>
          </p:nvSpPr>
          <p:spPr>
            <a:xfrm>
              <a:off x="0" y="0"/>
              <a:ext cx="2354891" cy="287058"/>
            </a:xfrm>
            <a:custGeom>
              <a:avLst/>
              <a:gdLst/>
              <a:ahLst/>
              <a:cxnLst/>
              <a:rect l="l" t="t" r="r" b="b"/>
              <a:pathLst>
                <a:path w="2354891" h="287058">
                  <a:moveTo>
                    <a:pt x="0" y="0"/>
                  </a:moveTo>
                  <a:lnTo>
                    <a:pt x="2151691" y="0"/>
                  </a:lnTo>
                  <a:lnTo>
                    <a:pt x="2354891" y="143529"/>
                  </a:lnTo>
                  <a:lnTo>
                    <a:pt x="2151691" y="287058"/>
                  </a:lnTo>
                  <a:lnTo>
                    <a:pt x="0" y="287058"/>
                  </a:lnTo>
                  <a:lnTo>
                    <a:pt x="203200" y="143529"/>
                  </a:lnTo>
                  <a:lnTo>
                    <a:pt x="0" y="0"/>
                  </a:lnTo>
                  <a:close/>
                </a:path>
              </a:pathLst>
            </a:custGeom>
            <a:solidFill>
              <a:srgbClr val="F5BA53"/>
            </a:solidFill>
          </p:spPr>
        </p:sp>
        <p:sp>
          <p:nvSpPr>
            <p:cNvPr id="7" name="TextBox 7"/>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8" name="TextBox 8"/>
          <p:cNvSpPr txBox="1"/>
          <p:nvPr/>
        </p:nvSpPr>
        <p:spPr>
          <a:xfrm>
            <a:off x="522912" y="1101380"/>
            <a:ext cx="8016930" cy="668020"/>
          </a:xfrm>
          <a:prstGeom prst="rect">
            <a:avLst/>
          </a:prstGeom>
        </p:spPr>
        <p:txBody>
          <a:bodyPr lIns="0" tIns="0" rIns="0" bIns="0" rtlCol="0" anchor="t">
            <a:spAutoFit/>
          </a:bodyPr>
          <a:lstStyle/>
          <a:p>
            <a:pPr>
              <a:lnSpc>
                <a:spcPts val="5000"/>
              </a:lnSpc>
            </a:pPr>
            <a:r>
              <a:rPr lang="en-US" sz="5000">
                <a:solidFill>
                  <a:srgbClr val="000000"/>
                </a:solidFill>
                <a:latin typeface="Century Expanded Bold"/>
              </a:rPr>
              <a:t>DATA UNDERSTANDING</a:t>
            </a:r>
          </a:p>
        </p:txBody>
      </p:sp>
      <p:sp>
        <p:nvSpPr>
          <p:cNvPr id="9" name="TextBox 9"/>
          <p:cNvSpPr txBox="1"/>
          <p:nvPr/>
        </p:nvSpPr>
        <p:spPr>
          <a:xfrm>
            <a:off x="13603944" y="2600348"/>
            <a:ext cx="4138229" cy="400050"/>
          </a:xfrm>
          <a:prstGeom prst="rect">
            <a:avLst/>
          </a:prstGeom>
        </p:spPr>
        <p:txBody>
          <a:bodyPr lIns="0" tIns="0" rIns="0" bIns="0" rtlCol="0" anchor="t">
            <a:spAutoFit/>
          </a:bodyPr>
          <a:lstStyle/>
          <a:p>
            <a:pPr>
              <a:lnSpc>
                <a:spcPts val="3000"/>
              </a:lnSpc>
            </a:pPr>
            <a:r>
              <a:rPr lang="en-US" sz="3000" dirty="0">
                <a:solidFill>
                  <a:srgbClr val="000000"/>
                </a:solidFill>
                <a:latin typeface="Century Expanded Bold"/>
              </a:rPr>
              <a:t>DATA COLLECTION</a:t>
            </a:r>
          </a:p>
        </p:txBody>
      </p:sp>
      <p:grpSp>
        <p:nvGrpSpPr>
          <p:cNvPr id="10" name="Group 10"/>
          <p:cNvGrpSpPr/>
          <p:nvPr/>
        </p:nvGrpSpPr>
        <p:grpSpPr>
          <a:xfrm>
            <a:off x="13252218" y="3381937"/>
            <a:ext cx="4288761" cy="2741041"/>
            <a:chOff x="0" y="0"/>
            <a:chExt cx="5718348" cy="3654722"/>
          </a:xfrm>
        </p:grpSpPr>
        <p:grpSp>
          <p:nvGrpSpPr>
            <p:cNvPr id="11" name="Group 11"/>
            <p:cNvGrpSpPr/>
            <p:nvPr/>
          </p:nvGrpSpPr>
          <p:grpSpPr>
            <a:xfrm>
              <a:off x="0" y="0"/>
              <a:ext cx="5718348" cy="3654722"/>
              <a:chOff x="0" y="0"/>
              <a:chExt cx="1129550" cy="721920"/>
            </a:xfrm>
          </p:grpSpPr>
          <p:sp>
            <p:nvSpPr>
              <p:cNvPr id="12" name="Freeform 12"/>
              <p:cNvSpPr/>
              <p:nvPr/>
            </p:nvSpPr>
            <p:spPr>
              <a:xfrm>
                <a:off x="0" y="0"/>
                <a:ext cx="1129550" cy="721920"/>
              </a:xfrm>
              <a:custGeom>
                <a:avLst/>
                <a:gdLst/>
                <a:ahLst/>
                <a:cxnLst/>
                <a:rect l="l" t="t" r="r" b="b"/>
                <a:pathLst>
                  <a:path w="1129550" h="721920">
                    <a:moveTo>
                      <a:pt x="0" y="0"/>
                    </a:moveTo>
                    <a:lnTo>
                      <a:pt x="1129550" y="0"/>
                    </a:lnTo>
                    <a:lnTo>
                      <a:pt x="1129550" y="721920"/>
                    </a:lnTo>
                    <a:lnTo>
                      <a:pt x="0" y="721920"/>
                    </a:lnTo>
                    <a:close/>
                  </a:path>
                </a:pathLst>
              </a:custGeom>
              <a:solidFill>
                <a:srgbClr val="FEF7E4"/>
              </a:solidFill>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95195" y="993532"/>
              <a:ext cx="5127959" cy="1969771"/>
            </a:xfrm>
            <a:prstGeom prst="rect">
              <a:avLst/>
            </a:prstGeom>
          </p:spPr>
          <p:txBody>
            <a:bodyPr lIns="0" tIns="0" rIns="0" bIns="0" rtlCol="0" anchor="t">
              <a:spAutoFit/>
            </a:bodyPr>
            <a:lstStyle/>
            <a:p>
              <a:r>
                <a:rPr lang="en-US" sz="2400" dirty="0">
                  <a:solidFill>
                    <a:srgbClr val="252525"/>
                  </a:solidFill>
                  <a:effectLst/>
                  <a:latin typeface="Century" panose="02040604050505020304" pitchFamily="18" charset="0"/>
                  <a:ea typeface="Ebrima" panose="02000000000000000000" pitchFamily="2" charset="0"/>
                  <a:cs typeface="Ebrima" panose="02000000000000000000" pitchFamily="2" charset="0"/>
                </a:rPr>
                <a:t>Using historical data of consumer transactions at Online Retail Shipping </a:t>
              </a:r>
              <a:r>
                <a:rPr lang="en-US" sz="2400" dirty="0" err="1">
                  <a:solidFill>
                    <a:srgbClr val="252525"/>
                  </a:solidFill>
                  <a:effectLst/>
                  <a:latin typeface="Century" panose="02040604050505020304" pitchFamily="18" charset="0"/>
                  <a:ea typeface="Ebrima" panose="02000000000000000000" pitchFamily="2" charset="0"/>
                  <a:cs typeface="Ebrima" panose="02000000000000000000" pitchFamily="2" charset="0"/>
                </a:rPr>
                <a:t>companiesce</a:t>
              </a:r>
              <a:endParaRPr lang="en-US" sz="2400" dirty="0">
                <a:solidFill>
                  <a:srgbClr val="252525"/>
                </a:solidFill>
                <a:effectLst/>
                <a:latin typeface="Century" panose="02040604050505020304" pitchFamily="18" charset="0"/>
                <a:ea typeface="Ebrima" panose="02000000000000000000" pitchFamily="2" charset="0"/>
                <a:cs typeface="Ebrima" panose="02000000000000000000" pitchFamily="2" charset="0"/>
              </a:endParaRPr>
            </a:p>
          </p:txBody>
        </p:sp>
        <p:sp>
          <p:nvSpPr>
            <p:cNvPr id="15" name="TextBox 15"/>
            <p:cNvSpPr txBox="1"/>
            <p:nvPr/>
          </p:nvSpPr>
          <p:spPr>
            <a:xfrm>
              <a:off x="1221219" y="224887"/>
              <a:ext cx="3435159" cy="569172"/>
            </a:xfrm>
            <a:prstGeom prst="rect">
              <a:avLst/>
            </a:prstGeom>
          </p:spPr>
          <p:txBody>
            <a:bodyPr lIns="0" tIns="0" rIns="0" bIns="0" rtlCol="0" anchor="t">
              <a:spAutoFit/>
            </a:bodyPr>
            <a:lstStyle/>
            <a:p>
              <a:pPr algn="just">
                <a:lnSpc>
                  <a:spcPts val="3640"/>
                </a:lnSpc>
                <a:spcBef>
                  <a:spcPct val="0"/>
                </a:spcBef>
              </a:pPr>
              <a:r>
                <a:rPr lang="en-US" sz="2600">
                  <a:solidFill>
                    <a:srgbClr val="000000"/>
                  </a:solidFill>
                  <a:latin typeface="Century Expanded Bold"/>
                </a:rPr>
                <a:t>DATA SCOPE</a:t>
              </a:r>
            </a:p>
          </p:txBody>
        </p:sp>
      </p:grpSp>
      <p:grpSp>
        <p:nvGrpSpPr>
          <p:cNvPr id="16" name="Group 16"/>
          <p:cNvGrpSpPr/>
          <p:nvPr/>
        </p:nvGrpSpPr>
        <p:grpSpPr>
          <a:xfrm>
            <a:off x="13252218" y="6504518"/>
            <a:ext cx="4288761" cy="2096166"/>
            <a:chOff x="0" y="0"/>
            <a:chExt cx="5718348" cy="2794888"/>
          </a:xfrm>
        </p:grpSpPr>
        <p:grpSp>
          <p:nvGrpSpPr>
            <p:cNvPr id="17" name="Group 17"/>
            <p:cNvGrpSpPr/>
            <p:nvPr/>
          </p:nvGrpSpPr>
          <p:grpSpPr>
            <a:xfrm>
              <a:off x="0" y="0"/>
              <a:ext cx="5718348" cy="2794888"/>
              <a:chOff x="0" y="0"/>
              <a:chExt cx="1129550" cy="552077"/>
            </a:xfrm>
          </p:grpSpPr>
          <p:sp>
            <p:nvSpPr>
              <p:cNvPr id="18" name="Freeform 18"/>
              <p:cNvSpPr/>
              <p:nvPr/>
            </p:nvSpPr>
            <p:spPr>
              <a:xfrm>
                <a:off x="0" y="0"/>
                <a:ext cx="1129550" cy="552077"/>
              </a:xfrm>
              <a:custGeom>
                <a:avLst/>
                <a:gdLst/>
                <a:ahLst/>
                <a:cxnLst/>
                <a:rect l="l" t="t" r="r" b="b"/>
                <a:pathLst>
                  <a:path w="1129550" h="552077">
                    <a:moveTo>
                      <a:pt x="0" y="0"/>
                    </a:moveTo>
                    <a:lnTo>
                      <a:pt x="1129550" y="0"/>
                    </a:lnTo>
                    <a:lnTo>
                      <a:pt x="1129550" y="552077"/>
                    </a:lnTo>
                    <a:lnTo>
                      <a:pt x="0" y="552077"/>
                    </a:lnTo>
                    <a:close/>
                  </a:path>
                </a:pathLst>
              </a:custGeom>
              <a:solidFill>
                <a:srgbClr val="FEF7E4"/>
              </a:solidFill>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295195" y="1254434"/>
              <a:ext cx="5127959" cy="1113896"/>
            </a:xfrm>
            <a:prstGeom prst="rect">
              <a:avLst/>
            </a:prstGeom>
          </p:spPr>
          <p:txBody>
            <a:bodyPr lIns="0" tIns="0" rIns="0" bIns="0" rtlCol="0" anchor="t">
              <a:spAutoFit/>
            </a:bodyPr>
            <a:lstStyle/>
            <a:p>
              <a:pPr algn="just">
                <a:lnSpc>
                  <a:spcPts val="3359"/>
                </a:lnSpc>
                <a:spcBef>
                  <a:spcPct val="0"/>
                </a:spcBef>
              </a:pPr>
              <a:r>
                <a:rPr lang="en-US" sz="2400" dirty="0">
                  <a:solidFill>
                    <a:srgbClr val="000000"/>
                  </a:solidFill>
                  <a:latin typeface="Century Expanded"/>
                </a:rPr>
                <a:t>Raw data has been provided in </a:t>
              </a:r>
              <a:r>
                <a:rPr lang="en-US" sz="2400" u="sng" dirty="0">
                  <a:solidFill>
                    <a:srgbClr val="000000"/>
                  </a:solidFill>
                  <a:latin typeface="Century Expanded"/>
                  <a:hlinkClick r:id="rId4" tooltip="https://www.kaggle.com/datasets/prachi13/customer-analytics"/>
                </a:rPr>
                <a:t>Website </a:t>
              </a:r>
              <a:r>
                <a:rPr lang="en-US" sz="2400" u="sng" dirty="0" err="1">
                  <a:solidFill>
                    <a:srgbClr val="000000"/>
                  </a:solidFill>
                  <a:latin typeface="Century Expanded"/>
                  <a:hlinkClick r:id="rId4" tooltip="https://www.kaggle.com/datasets/prachi13/customer-analytics"/>
                </a:rPr>
                <a:t>kaggle</a:t>
              </a:r>
              <a:endParaRPr lang="en-US" sz="2400" u="sng" dirty="0">
                <a:solidFill>
                  <a:srgbClr val="000000"/>
                </a:solidFill>
                <a:latin typeface="Century Expanded"/>
                <a:hlinkClick r:id="rId4" tooltip="https://www.kaggle.com/datasets/prachi13/customer-analytics"/>
              </a:endParaRPr>
            </a:p>
          </p:txBody>
        </p:sp>
        <p:sp>
          <p:nvSpPr>
            <p:cNvPr id="21" name="TextBox 21"/>
            <p:cNvSpPr txBox="1"/>
            <p:nvPr/>
          </p:nvSpPr>
          <p:spPr>
            <a:xfrm>
              <a:off x="972315" y="294380"/>
              <a:ext cx="3773719" cy="569172"/>
            </a:xfrm>
            <a:prstGeom prst="rect">
              <a:avLst/>
            </a:prstGeom>
          </p:spPr>
          <p:txBody>
            <a:bodyPr lIns="0" tIns="0" rIns="0" bIns="0" rtlCol="0" anchor="t">
              <a:spAutoFit/>
            </a:bodyPr>
            <a:lstStyle/>
            <a:p>
              <a:pPr algn="just">
                <a:lnSpc>
                  <a:spcPts val="3640"/>
                </a:lnSpc>
                <a:spcBef>
                  <a:spcPct val="0"/>
                </a:spcBef>
              </a:pPr>
              <a:r>
                <a:rPr lang="en-US" sz="2600">
                  <a:solidFill>
                    <a:srgbClr val="000000"/>
                  </a:solidFill>
                  <a:latin typeface="Century Expanded Bold"/>
                </a:rPr>
                <a:t>DATA SOURCE</a:t>
              </a:r>
            </a:p>
          </p:txBody>
        </p:sp>
      </p:grpSp>
      <p:sp>
        <p:nvSpPr>
          <p:cNvPr id="22" name="TextBox 22"/>
          <p:cNvSpPr txBox="1"/>
          <p:nvPr/>
        </p:nvSpPr>
        <p:spPr>
          <a:xfrm>
            <a:off x="1028700" y="2371748"/>
            <a:ext cx="4466506" cy="400050"/>
          </a:xfrm>
          <a:prstGeom prst="rect">
            <a:avLst/>
          </a:prstGeom>
        </p:spPr>
        <p:txBody>
          <a:bodyPr lIns="0" tIns="0" rIns="0" bIns="0" rtlCol="0" anchor="t">
            <a:spAutoFit/>
          </a:bodyPr>
          <a:lstStyle/>
          <a:p>
            <a:pPr>
              <a:lnSpc>
                <a:spcPts val="3000"/>
              </a:lnSpc>
            </a:pPr>
            <a:r>
              <a:rPr lang="en-US" sz="3000" dirty="0">
                <a:solidFill>
                  <a:srgbClr val="000000"/>
                </a:solidFill>
                <a:latin typeface="Century Expanded Bold"/>
              </a:rPr>
              <a:t>DATASET OVERVIEW</a:t>
            </a:r>
          </a:p>
        </p:txBody>
      </p:sp>
      <p:grpSp>
        <p:nvGrpSpPr>
          <p:cNvPr id="23" name="Group 23"/>
          <p:cNvGrpSpPr/>
          <p:nvPr/>
        </p:nvGrpSpPr>
        <p:grpSpPr>
          <a:xfrm>
            <a:off x="1028700" y="3000398"/>
            <a:ext cx="11841849" cy="1950981"/>
            <a:chOff x="0" y="0"/>
            <a:chExt cx="15789132" cy="2601307"/>
          </a:xfrm>
        </p:grpSpPr>
        <p:grpSp>
          <p:nvGrpSpPr>
            <p:cNvPr id="24" name="Group 24"/>
            <p:cNvGrpSpPr/>
            <p:nvPr/>
          </p:nvGrpSpPr>
          <p:grpSpPr>
            <a:xfrm>
              <a:off x="0" y="0"/>
              <a:ext cx="15789132" cy="2601307"/>
              <a:chOff x="0" y="0"/>
              <a:chExt cx="3118841" cy="513839"/>
            </a:xfrm>
          </p:grpSpPr>
          <p:sp>
            <p:nvSpPr>
              <p:cNvPr id="25" name="Freeform 25"/>
              <p:cNvSpPr/>
              <p:nvPr/>
            </p:nvSpPr>
            <p:spPr>
              <a:xfrm>
                <a:off x="0" y="0"/>
                <a:ext cx="3118841" cy="513839"/>
              </a:xfrm>
              <a:custGeom>
                <a:avLst/>
                <a:gdLst/>
                <a:ahLst/>
                <a:cxnLst/>
                <a:rect l="l" t="t" r="r" b="b"/>
                <a:pathLst>
                  <a:path w="3118841" h="513839">
                    <a:moveTo>
                      <a:pt x="0" y="0"/>
                    </a:moveTo>
                    <a:lnTo>
                      <a:pt x="3118841" y="0"/>
                    </a:lnTo>
                    <a:lnTo>
                      <a:pt x="3118841" y="513839"/>
                    </a:lnTo>
                    <a:lnTo>
                      <a:pt x="0" y="513839"/>
                    </a:lnTo>
                    <a:close/>
                  </a:path>
                </a:pathLst>
              </a:custGeom>
              <a:solidFill>
                <a:srgbClr val="FEF7E4"/>
              </a:solidFill>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230881" y="467738"/>
              <a:ext cx="15160659" cy="1969770"/>
            </a:xfrm>
            <a:prstGeom prst="rect">
              <a:avLst/>
            </a:prstGeom>
          </p:spPr>
          <p:txBody>
            <a:bodyPr lIns="0" tIns="0" rIns="0" bIns="0" rtlCol="0" anchor="t">
              <a:spAutoFit/>
            </a:bodyPr>
            <a:lstStyle/>
            <a:p>
              <a:pPr marL="342900" indent="-342900">
                <a:buFont typeface="Arial" panose="020B0604020202020204" pitchFamily="34" charset="0"/>
                <a:buChar char="•"/>
              </a:pPr>
              <a:r>
                <a:rPr lang="en-US" sz="2400" dirty="0">
                  <a:solidFill>
                    <a:srgbClr val="252525"/>
                  </a:solidFill>
                  <a:effectLst/>
                  <a:latin typeface="Century" panose="02040604050505020304" pitchFamily="18" charset="0"/>
                </a:rPr>
                <a:t>The raw data consists of one CSV file, representing customer transaction data for an Online Retail Shipping company.</a:t>
              </a:r>
            </a:p>
            <a:p>
              <a:pPr marL="342900" indent="-342900">
                <a:buFont typeface="Arial" panose="020B0604020202020204" pitchFamily="34" charset="0"/>
                <a:buChar char="•"/>
              </a:pPr>
              <a:r>
                <a:rPr lang="en-US" sz="2400" dirty="0">
                  <a:solidFill>
                    <a:srgbClr val="252525"/>
                  </a:solidFill>
                  <a:effectLst/>
                  <a:latin typeface="Century" panose="02040604050505020304" pitchFamily="18" charset="0"/>
                </a:rPr>
                <a:t>The total size of the raw data is 1.123 megabytes.</a:t>
              </a:r>
            </a:p>
            <a:p>
              <a:pPr marL="342900" indent="-342900">
                <a:buFont typeface="Arial" panose="020B0604020202020204" pitchFamily="34" charset="0"/>
                <a:buChar char="•"/>
              </a:pPr>
              <a:r>
                <a:rPr lang="en-US" sz="2400" dirty="0">
                  <a:solidFill>
                    <a:srgbClr val="252525"/>
                  </a:solidFill>
                  <a:effectLst/>
                  <a:latin typeface="Century" panose="02040604050505020304" pitchFamily="18" charset="0"/>
                </a:rPr>
                <a:t>The raw data consists of 10999 rows and 12 columns.</a:t>
              </a:r>
            </a:p>
          </p:txBody>
        </p:sp>
      </p:grpSp>
      <p:grpSp>
        <p:nvGrpSpPr>
          <p:cNvPr id="28" name="Group 28"/>
          <p:cNvGrpSpPr/>
          <p:nvPr/>
        </p:nvGrpSpPr>
        <p:grpSpPr>
          <a:xfrm>
            <a:off x="1028700" y="5143500"/>
            <a:ext cx="11841849" cy="3772566"/>
            <a:chOff x="0" y="0"/>
            <a:chExt cx="15789132" cy="5030088"/>
          </a:xfrm>
        </p:grpSpPr>
        <p:grpSp>
          <p:nvGrpSpPr>
            <p:cNvPr id="29" name="Group 29"/>
            <p:cNvGrpSpPr/>
            <p:nvPr/>
          </p:nvGrpSpPr>
          <p:grpSpPr>
            <a:xfrm>
              <a:off x="0" y="0"/>
              <a:ext cx="15789132" cy="5030088"/>
              <a:chOff x="0" y="0"/>
              <a:chExt cx="3118841" cy="993598"/>
            </a:xfrm>
          </p:grpSpPr>
          <p:sp>
            <p:nvSpPr>
              <p:cNvPr id="30" name="Freeform 30"/>
              <p:cNvSpPr/>
              <p:nvPr/>
            </p:nvSpPr>
            <p:spPr>
              <a:xfrm>
                <a:off x="0" y="0"/>
                <a:ext cx="3118841" cy="993598"/>
              </a:xfrm>
              <a:custGeom>
                <a:avLst/>
                <a:gdLst/>
                <a:ahLst/>
                <a:cxnLst/>
                <a:rect l="l" t="t" r="r" b="b"/>
                <a:pathLst>
                  <a:path w="3118841" h="993598">
                    <a:moveTo>
                      <a:pt x="0" y="0"/>
                    </a:moveTo>
                    <a:lnTo>
                      <a:pt x="3118841" y="0"/>
                    </a:lnTo>
                    <a:lnTo>
                      <a:pt x="3118841" y="993598"/>
                    </a:lnTo>
                    <a:lnTo>
                      <a:pt x="0" y="993598"/>
                    </a:lnTo>
                    <a:close/>
                  </a:path>
                </a:pathLst>
              </a:custGeom>
              <a:solidFill>
                <a:srgbClr val="FEF7E4"/>
              </a:solidFill>
            </p:spPr>
          </p:sp>
          <p:sp>
            <p:nvSpPr>
              <p:cNvPr id="31" name="TextBox 31"/>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815072" y="1254434"/>
              <a:ext cx="14158988" cy="3319145"/>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000000"/>
                  </a:solidFill>
                  <a:latin typeface="Century Expanded Bold"/>
                </a:rPr>
                <a:t>Nominal</a:t>
              </a:r>
              <a:r>
                <a:rPr lang="en-US" sz="2400">
                  <a:solidFill>
                    <a:srgbClr val="000000"/>
                  </a:solidFill>
                  <a:latin typeface="Century Expanded"/>
                </a:rPr>
                <a:t>: ID, Warehouse_Block, Mode_of_Shipment, Gender, Reached.on.Time_Y.N</a:t>
              </a:r>
            </a:p>
            <a:p>
              <a:pPr marL="518160" lvl="1" indent="-259080" algn="just">
                <a:lnSpc>
                  <a:spcPts val="3359"/>
                </a:lnSpc>
                <a:buFont typeface="Arial"/>
                <a:buChar char="•"/>
              </a:pPr>
              <a:r>
                <a:rPr lang="en-US" sz="2400">
                  <a:solidFill>
                    <a:srgbClr val="000000"/>
                  </a:solidFill>
                  <a:latin typeface="Century Expanded Bold"/>
                </a:rPr>
                <a:t>Ordinal: </a:t>
              </a:r>
              <a:r>
                <a:rPr lang="en-US" sz="2400">
                  <a:solidFill>
                    <a:srgbClr val="000000"/>
                  </a:solidFill>
                  <a:latin typeface="Century Expanded"/>
                </a:rPr>
                <a:t>Customer_rating, Product_importance</a:t>
              </a:r>
            </a:p>
            <a:p>
              <a:pPr marL="518160" lvl="1" indent="-259080" algn="just">
                <a:lnSpc>
                  <a:spcPts val="3359"/>
                </a:lnSpc>
                <a:buFont typeface="Arial"/>
                <a:buChar char="•"/>
              </a:pPr>
              <a:r>
                <a:rPr lang="en-US" sz="2400">
                  <a:solidFill>
                    <a:srgbClr val="000000"/>
                  </a:solidFill>
                  <a:latin typeface="Century Expanded Bold"/>
                </a:rPr>
                <a:t>Discrete</a:t>
              </a:r>
              <a:r>
                <a:rPr lang="en-US" sz="2400">
                  <a:solidFill>
                    <a:srgbClr val="000000"/>
                  </a:solidFill>
                  <a:latin typeface="Century Expanded"/>
                </a:rPr>
                <a:t>:  Customer_care_calls, Cost_of_the_Product, Prior_purchases, Discount_offered</a:t>
              </a:r>
            </a:p>
            <a:p>
              <a:pPr marL="518160" lvl="1" indent="-259080" algn="just">
                <a:lnSpc>
                  <a:spcPts val="3359"/>
                </a:lnSpc>
                <a:buFont typeface="Arial"/>
                <a:buChar char="•"/>
              </a:pPr>
              <a:r>
                <a:rPr lang="en-US" sz="2400">
                  <a:solidFill>
                    <a:srgbClr val="000000"/>
                  </a:solidFill>
                  <a:latin typeface="Century Expanded Bold"/>
                </a:rPr>
                <a:t>Contiunous</a:t>
              </a:r>
              <a:r>
                <a:rPr lang="en-US" sz="2400">
                  <a:solidFill>
                    <a:srgbClr val="000000"/>
                  </a:solidFill>
                  <a:latin typeface="Century Expanded"/>
                </a:rPr>
                <a:t>: Weight_in_gms</a:t>
              </a:r>
            </a:p>
          </p:txBody>
        </p:sp>
        <p:sp>
          <p:nvSpPr>
            <p:cNvPr id="33" name="TextBox 33"/>
            <p:cNvSpPr txBox="1"/>
            <p:nvPr/>
          </p:nvSpPr>
          <p:spPr>
            <a:xfrm>
              <a:off x="4763784" y="384175"/>
              <a:ext cx="6261563" cy="569172"/>
            </a:xfrm>
            <a:prstGeom prst="rect">
              <a:avLst/>
            </a:prstGeom>
          </p:spPr>
          <p:txBody>
            <a:bodyPr lIns="0" tIns="0" rIns="0" bIns="0" rtlCol="0" anchor="t">
              <a:spAutoFit/>
            </a:bodyPr>
            <a:lstStyle/>
            <a:p>
              <a:pPr algn="just">
                <a:lnSpc>
                  <a:spcPts val="3640"/>
                </a:lnSpc>
                <a:spcBef>
                  <a:spcPct val="0"/>
                </a:spcBef>
              </a:pPr>
              <a:r>
                <a:rPr lang="en-US" sz="2600">
                  <a:solidFill>
                    <a:srgbClr val="000000"/>
                  </a:solidFill>
                  <a:latin typeface="Century Expanded Bold"/>
                </a:rPr>
                <a:t>RAW DATA COMPOSITION</a:t>
              </a:r>
            </a:p>
          </p:txBody>
        </p:sp>
      </p:grpSp>
      <p:sp>
        <p:nvSpPr>
          <p:cNvPr id="34" name="Freeform 34"/>
          <p:cNvSpPr/>
          <p:nvPr/>
        </p:nvSpPr>
        <p:spPr>
          <a:xfrm>
            <a:off x="14465406" y="-712973"/>
            <a:ext cx="5587787" cy="2875171"/>
          </a:xfrm>
          <a:custGeom>
            <a:avLst/>
            <a:gdLst/>
            <a:ahLst/>
            <a:cxnLst/>
            <a:rect l="l" t="t" r="r" b="b"/>
            <a:pathLst>
              <a:path w="5587787" h="2875171">
                <a:moveTo>
                  <a:pt x="0" y="0"/>
                </a:moveTo>
                <a:lnTo>
                  <a:pt x="5587788" y="0"/>
                </a:lnTo>
                <a:lnTo>
                  <a:pt x="5587788" y="2875171"/>
                </a:lnTo>
                <a:lnTo>
                  <a:pt x="0" y="28751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Freeform 35"/>
          <p:cNvSpPr/>
          <p:nvPr/>
        </p:nvSpPr>
        <p:spPr>
          <a:xfrm flipH="1">
            <a:off x="12703781" y="724613"/>
            <a:ext cx="2528893" cy="689698"/>
          </a:xfrm>
          <a:custGeom>
            <a:avLst/>
            <a:gdLst/>
            <a:ahLst/>
            <a:cxnLst/>
            <a:rect l="l" t="t" r="r" b="b"/>
            <a:pathLst>
              <a:path w="2528893" h="689698">
                <a:moveTo>
                  <a:pt x="2528894" y="0"/>
                </a:moveTo>
                <a:lnTo>
                  <a:pt x="0" y="0"/>
                </a:lnTo>
                <a:lnTo>
                  <a:pt x="0" y="689698"/>
                </a:lnTo>
                <a:lnTo>
                  <a:pt x="2528894" y="689698"/>
                </a:lnTo>
                <a:lnTo>
                  <a:pt x="2528894"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9"/>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999"/>
                                          </p:stCondLst>
                                        </p:cTn>
                                        <p:tgtEl>
                                          <p:spTgt spid="10"/>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999"/>
                                          </p:stCondLst>
                                        </p:cTn>
                                        <p:tgtEl>
                                          <p:spTgt spid="16"/>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22"/>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23"/>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13759526" y="-1105770"/>
            <a:ext cx="5587787" cy="2875171"/>
          </a:xfrm>
          <a:custGeom>
            <a:avLst/>
            <a:gdLst/>
            <a:ahLst/>
            <a:cxnLst/>
            <a:rect l="l" t="t" r="r" b="b"/>
            <a:pathLst>
              <a:path w="5587787" h="2875171">
                <a:moveTo>
                  <a:pt x="0" y="0"/>
                </a:moveTo>
                <a:lnTo>
                  <a:pt x="5587787" y="0"/>
                </a:lnTo>
                <a:lnTo>
                  <a:pt x="5587787" y="2875170"/>
                </a:lnTo>
                <a:lnTo>
                  <a:pt x="0" y="28751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70826" y="701501"/>
            <a:ext cx="10876128" cy="1325783"/>
            <a:chOff x="0" y="0"/>
            <a:chExt cx="2354891" cy="287058"/>
          </a:xfrm>
        </p:grpSpPr>
        <p:sp>
          <p:nvSpPr>
            <p:cNvPr id="4" name="Freeform 4"/>
            <p:cNvSpPr/>
            <p:nvPr/>
          </p:nvSpPr>
          <p:spPr>
            <a:xfrm>
              <a:off x="0" y="0"/>
              <a:ext cx="2354891" cy="287058"/>
            </a:xfrm>
            <a:custGeom>
              <a:avLst/>
              <a:gdLst/>
              <a:ahLst/>
              <a:cxnLst/>
              <a:rect l="l" t="t" r="r" b="b"/>
              <a:pathLst>
                <a:path w="2354891" h="287058">
                  <a:moveTo>
                    <a:pt x="0" y="0"/>
                  </a:moveTo>
                  <a:lnTo>
                    <a:pt x="2151691" y="0"/>
                  </a:lnTo>
                  <a:lnTo>
                    <a:pt x="2354891" y="143529"/>
                  </a:lnTo>
                  <a:lnTo>
                    <a:pt x="2151691" y="287058"/>
                  </a:lnTo>
                  <a:lnTo>
                    <a:pt x="0" y="287058"/>
                  </a:lnTo>
                  <a:lnTo>
                    <a:pt x="203200" y="143529"/>
                  </a:lnTo>
                  <a:lnTo>
                    <a:pt x="0" y="0"/>
                  </a:lnTo>
                  <a:close/>
                </a:path>
              </a:pathLst>
            </a:custGeom>
            <a:solidFill>
              <a:srgbClr val="F5BA53"/>
            </a:solidFill>
          </p:spPr>
        </p:sp>
        <p:sp>
          <p:nvSpPr>
            <p:cNvPr id="5" name="TextBox 5"/>
            <p:cNvSpPr txBox="1"/>
            <p:nvPr/>
          </p:nvSpPr>
          <p:spPr>
            <a:xfrm>
              <a:off x="177800" y="-57150"/>
              <a:ext cx="558800" cy="463550"/>
            </a:xfrm>
            <a:prstGeom prst="rect">
              <a:avLst/>
            </a:prstGeom>
          </p:spPr>
          <p:txBody>
            <a:bodyPr lIns="50800" tIns="50800" rIns="50800" bIns="50800" rtlCol="0" anchor="ctr"/>
            <a:lstStyle/>
            <a:p>
              <a:pPr algn="ctr">
                <a:lnSpc>
                  <a:spcPts val="3219"/>
                </a:lnSpc>
              </a:pPr>
              <a:endParaRPr/>
            </a:p>
          </p:txBody>
        </p:sp>
      </p:grpSp>
      <p:sp>
        <p:nvSpPr>
          <p:cNvPr id="6" name="TextBox 6"/>
          <p:cNvSpPr txBox="1"/>
          <p:nvPr/>
        </p:nvSpPr>
        <p:spPr>
          <a:xfrm>
            <a:off x="522912" y="1101380"/>
            <a:ext cx="8016930" cy="668020"/>
          </a:xfrm>
          <a:prstGeom prst="rect">
            <a:avLst/>
          </a:prstGeom>
        </p:spPr>
        <p:txBody>
          <a:bodyPr lIns="0" tIns="0" rIns="0" bIns="0" rtlCol="0" anchor="t">
            <a:spAutoFit/>
          </a:bodyPr>
          <a:lstStyle/>
          <a:p>
            <a:pPr>
              <a:lnSpc>
                <a:spcPts val="5000"/>
              </a:lnSpc>
            </a:pPr>
            <a:r>
              <a:rPr lang="en-US" sz="5000">
                <a:solidFill>
                  <a:srgbClr val="000000"/>
                </a:solidFill>
                <a:latin typeface="Century Expanded Bold"/>
              </a:rPr>
              <a:t>DATA PREPARATION</a:t>
            </a:r>
          </a:p>
        </p:txBody>
      </p:sp>
      <p:sp>
        <p:nvSpPr>
          <p:cNvPr id="7" name="Freeform 7"/>
          <p:cNvSpPr/>
          <p:nvPr/>
        </p:nvSpPr>
        <p:spPr>
          <a:xfrm rot="-151509">
            <a:off x="-682589" y="2457624"/>
            <a:ext cx="19653179" cy="5355491"/>
          </a:xfrm>
          <a:custGeom>
            <a:avLst/>
            <a:gdLst/>
            <a:ahLst/>
            <a:cxnLst/>
            <a:rect l="l" t="t" r="r" b="b"/>
            <a:pathLst>
              <a:path w="19653179" h="5355491">
                <a:moveTo>
                  <a:pt x="0" y="0"/>
                </a:moveTo>
                <a:lnTo>
                  <a:pt x="19653178" y="0"/>
                </a:lnTo>
                <a:lnTo>
                  <a:pt x="19653178" y="5355491"/>
                </a:lnTo>
                <a:lnTo>
                  <a:pt x="0" y="53554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6639843" y="5143500"/>
            <a:ext cx="486375" cy="1546213"/>
            <a:chOff x="0" y="0"/>
            <a:chExt cx="812800" cy="2583934"/>
          </a:xfrm>
        </p:grpSpPr>
        <p:sp>
          <p:nvSpPr>
            <p:cNvPr id="9" name="Freeform 9"/>
            <p:cNvSpPr/>
            <p:nvPr/>
          </p:nvSpPr>
          <p:spPr>
            <a:xfrm>
              <a:off x="0" y="0"/>
              <a:ext cx="812800" cy="2583934"/>
            </a:xfrm>
            <a:custGeom>
              <a:avLst/>
              <a:gdLst/>
              <a:ahLst/>
              <a:cxnLst/>
              <a:rect l="l" t="t" r="r" b="b"/>
              <a:pathLst>
                <a:path w="812800" h="2583934">
                  <a:moveTo>
                    <a:pt x="406400" y="0"/>
                  </a:moveTo>
                  <a:lnTo>
                    <a:pt x="0" y="406400"/>
                  </a:lnTo>
                  <a:lnTo>
                    <a:pt x="203200" y="406400"/>
                  </a:lnTo>
                  <a:lnTo>
                    <a:pt x="203200" y="2583934"/>
                  </a:lnTo>
                  <a:lnTo>
                    <a:pt x="609600" y="2583934"/>
                  </a:lnTo>
                  <a:lnTo>
                    <a:pt x="609600" y="406400"/>
                  </a:lnTo>
                  <a:lnTo>
                    <a:pt x="812800" y="406400"/>
                  </a:lnTo>
                  <a:lnTo>
                    <a:pt x="406400" y="0"/>
                  </a:lnTo>
                  <a:close/>
                </a:path>
              </a:pathLst>
            </a:custGeom>
            <a:solidFill>
              <a:srgbClr val="545454"/>
            </a:solidFill>
          </p:spPr>
        </p:sp>
        <p:sp>
          <p:nvSpPr>
            <p:cNvPr id="10" name="TextBox 10"/>
            <p:cNvSpPr txBox="1"/>
            <p:nvPr/>
          </p:nvSpPr>
          <p:spPr>
            <a:xfrm>
              <a:off x="203200" y="53975"/>
              <a:ext cx="406400" cy="758825"/>
            </a:xfrm>
            <a:prstGeom prst="rect">
              <a:avLst/>
            </a:prstGeom>
          </p:spPr>
          <p:txBody>
            <a:bodyPr lIns="50800" tIns="50800" rIns="50800" bIns="50800" rtlCol="0" anchor="ctr"/>
            <a:lstStyle/>
            <a:p>
              <a:pPr algn="ctr">
                <a:lnSpc>
                  <a:spcPts val="3079"/>
                </a:lnSpc>
              </a:pPr>
              <a:endParaRPr/>
            </a:p>
          </p:txBody>
        </p:sp>
      </p:grpSp>
      <p:grpSp>
        <p:nvGrpSpPr>
          <p:cNvPr id="11" name="Group 11"/>
          <p:cNvGrpSpPr/>
          <p:nvPr/>
        </p:nvGrpSpPr>
        <p:grpSpPr>
          <a:xfrm>
            <a:off x="4045001" y="6575140"/>
            <a:ext cx="486375" cy="938984"/>
            <a:chOff x="0" y="0"/>
            <a:chExt cx="812800" cy="1569172"/>
          </a:xfrm>
        </p:grpSpPr>
        <p:sp>
          <p:nvSpPr>
            <p:cNvPr id="12" name="Freeform 12"/>
            <p:cNvSpPr/>
            <p:nvPr/>
          </p:nvSpPr>
          <p:spPr>
            <a:xfrm>
              <a:off x="0" y="0"/>
              <a:ext cx="812800" cy="1569172"/>
            </a:xfrm>
            <a:custGeom>
              <a:avLst/>
              <a:gdLst/>
              <a:ahLst/>
              <a:cxnLst/>
              <a:rect l="l" t="t" r="r" b="b"/>
              <a:pathLst>
                <a:path w="812800" h="1569172">
                  <a:moveTo>
                    <a:pt x="406400" y="1569172"/>
                  </a:moveTo>
                  <a:lnTo>
                    <a:pt x="0" y="1162772"/>
                  </a:lnTo>
                  <a:lnTo>
                    <a:pt x="203200" y="1162772"/>
                  </a:lnTo>
                  <a:lnTo>
                    <a:pt x="203200" y="0"/>
                  </a:lnTo>
                  <a:lnTo>
                    <a:pt x="609600" y="0"/>
                  </a:lnTo>
                  <a:lnTo>
                    <a:pt x="609600" y="1162772"/>
                  </a:lnTo>
                  <a:lnTo>
                    <a:pt x="812800" y="1162772"/>
                  </a:lnTo>
                  <a:lnTo>
                    <a:pt x="406400" y="1569172"/>
                  </a:lnTo>
                  <a:close/>
                </a:path>
              </a:pathLst>
            </a:custGeom>
            <a:solidFill>
              <a:srgbClr val="545454"/>
            </a:solidFill>
          </p:spPr>
        </p:sp>
        <p:sp>
          <p:nvSpPr>
            <p:cNvPr id="13" name="TextBox 13"/>
            <p:cNvSpPr txBox="1"/>
            <p:nvPr/>
          </p:nvSpPr>
          <p:spPr>
            <a:xfrm>
              <a:off x="203200" y="-47625"/>
              <a:ext cx="406400" cy="758825"/>
            </a:xfrm>
            <a:prstGeom prst="rect">
              <a:avLst/>
            </a:prstGeom>
          </p:spPr>
          <p:txBody>
            <a:bodyPr lIns="50800" tIns="50800" rIns="50800" bIns="50800" rtlCol="0" anchor="ctr"/>
            <a:lstStyle/>
            <a:p>
              <a:pPr algn="ctr">
                <a:lnSpc>
                  <a:spcPts val="3079"/>
                </a:lnSpc>
              </a:pPr>
              <a:endParaRPr/>
            </a:p>
          </p:txBody>
        </p:sp>
      </p:grpSp>
      <p:grpSp>
        <p:nvGrpSpPr>
          <p:cNvPr id="14" name="Group 14"/>
          <p:cNvGrpSpPr/>
          <p:nvPr/>
        </p:nvGrpSpPr>
        <p:grpSpPr>
          <a:xfrm>
            <a:off x="11207086" y="6159794"/>
            <a:ext cx="486375" cy="1534348"/>
            <a:chOff x="0" y="0"/>
            <a:chExt cx="812800" cy="2564106"/>
          </a:xfrm>
        </p:grpSpPr>
        <p:sp>
          <p:nvSpPr>
            <p:cNvPr id="15" name="Freeform 15"/>
            <p:cNvSpPr/>
            <p:nvPr/>
          </p:nvSpPr>
          <p:spPr>
            <a:xfrm>
              <a:off x="0" y="0"/>
              <a:ext cx="812800" cy="2564106"/>
            </a:xfrm>
            <a:custGeom>
              <a:avLst/>
              <a:gdLst/>
              <a:ahLst/>
              <a:cxnLst/>
              <a:rect l="l" t="t" r="r" b="b"/>
              <a:pathLst>
                <a:path w="812800" h="2564106">
                  <a:moveTo>
                    <a:pt x="406400" y="2564106"/>
                  </a:moveTo>
                  <a:lnTo>
                    <a:pt x="0" y="2157706"/>
                  </a:lnTo>
                  <a:lnTo>
                    <a:pt x="203200" y="2157706"/>
                  </a:lnTo>
                  <a:lnTo>
                    <a:pt x="203200" y="0"/>
                  </a:lnTo>
                  <a:lnTo>
                    <a:pt x="609600" y="0"/>
                  </a:lnTo>
                  <a:lnTo>
                    <a:pt x="609600" y="2157706"/>
                  </a:lnTo>
                  <a:lnTo>
                    <a:pt x="812800" y="2157706"/>
                  </a:lnTo>
                  <a:lnTo>
                    <a:pt x="406400" y="2564106"/>
                  </a:lnTo>
                  <a:close/>
                </a:path>
              </a:pathLst>
            </a:custGeom>
            <a:solidFill>
              <a:srgbClr val="545454"/>
            </a:solidFill>
          </p:spPr>
        </p:sp>
        <p:sp>
          <p:nvSpPr>
            <p:cNvPr id="16" name="TextBox 16"/>
            <p:cNvSpPr txBox="1"/>
            <p:nvPr/>
          </p:nvSpPr>
          <p:spPr>
            <a:xfrm>
              <a:off x="203200" y="-47625"/>
              <a:ext cx="406400" cy="758825"/>
            </a:xfrm>
            <a:prstGeom prst="rect">
              <a:avLst/>
            </a:prstGeom>
          </p:spPr>
          <p:txBody>
            <a:bodyPr lIns="50800" tIns="50800" rIns="50800" bIns="50800" rtlCol="0" anchor="ctr"/>
            <a:lstStyle/>
            <a:p>
              <a:pPr algn="ctr">
                <a:lnSpc>
                  <a:spcPts val="3079"/>
                </a:lnSpc>
              </a:pPr>
              <a:endParaRPr/>
            </a:p>
          </p:txBody>
        </p:sp>
      </p:grpSp>
      <p:grpSp>
        <p:nvGrpSpPr>
          <p:cNvPr id="17" name="Group 17"/>
          <p:cNvGrpSpPr/>
          <p:nvPr/>
        </p:nvGrpSpPr>
        <p:grpSpPr>
          <a:xfrm>
            <a:off x="15621506" y="3394826"/>
            <a:ext cx="486375" cy="1918105"/>
            <a:chOff x="0" y="0"/>
            <a:chExt cx="812800" cy="3205416"/>
          </a:xfrm>
        </p:grpSpPr>
        <p:sp>
          <p:nvSpPr>
            <p:cNvPr id="18" name="Freeform 18"/>
            <p:cNvSpPr/>
            <p:nvPr/>
          </p:nvSpPr>
          <p:spPr>
            <a:xfrm>
              <a:off x="0" y="0"/>
              <a:ext cx="812800" cy="3205416"/>
            </a:xfrm>
            <a:custGeom>
              <a:avLst/>
              <a:gdLst/>
              <a:ahLst/>
              <a:cxnLst/>
              <a:rect l="l" t="t" r="r" b="b"/>
              <a:pathLst>
                <a:path w="812800" h="3205416">
                  <a:moveTo>
                    <a:pt x="406400" y="3205416"/>
                  </a:moveTo>
                  <a:lnTo>
                    <a:pt x="0" y="2799016"/>
                  </a:lnTo>
                  <a:lnTo>
                    <a:pt x="203200" y="2799016"/>
                  </a:lnTo>
                  <a:lnTo>
                    <a:pt x="203200" y="0"/>
                  </a:lnTo>
                  <a:lnTo>
                    <a:pt x="609600" y="0"/>
                  </a:lnTo>
                  <a:lnTo>
                    <a:pt x="609600" y="2799016"/>
                  </a:lnTo>
                  <a:lnTo>
                    <a:pt x="812800" y="2799016"/>
                  </a:lnTo>
                  <a:lnTo>
                    <a:pt x="406400" y="3205416"/>
                  </a:lnTo>
                  <a:close/>
                </a:path>
              </a:pathLst>
            </a:custGeom>
            <a:solidFill>
              <a:srgbClr val="545454"/>
            </a:solidFill>
          </p:spPr>
        </p:sp>
        <p:sp>
          <p:nvSpPr>
            <p:cNvPr id="19" name="TextBox 19"/>
            <p:cNvSpPr txBox="1"/>
            <p:nvPr/>
          </p:nvSpPr>
          <p:spPr>
            <a:xfrm>
              <a:off x="203200" y="-47625"/>
              <a:ext cx="406400" cy="758825"/>
            </a:xfrm>
            <a:prstGeom prst="rect">
              <a:avLst/>
            </a:prstGeom>
          </p:spPr>
          <p:txBody>
            <a:bodyPr lIns="50800" tIns="50800" rIns="50800" bIns="50800" rtlCol="0" anchor="ctr"/>
            <a:lstStyle/>
            <a:p>
              <a:pPr algn="ctr">
                <a:lnSpc>
                  <a:spcPts val="3079"/>
                </a:lnSpc>
              </a:pPr>
              <a:endParaRPr/>
            </a:p>
          </p:txBody>
        </p:sp>
      </p:grpSp>
      <p:sp>
        <p:nvSpPr>
          <p:cNvPr id="20" name="TextBox 20"/>
          <p:cNvSpPr txBox="1"/>
          <p:nvPr/>
        </p:nvSpPr>
        <p:spPr>
          <a:xfrm>
            <a:off x="766099" y="2914345"/>
            <a:ext cx="3099374" cy="632460"/>
          </a:xfrm>
          <a:prstGeom prst="rect">
            <a:avLst/>
          </a:prstGeom>
        </p:spPr>
        <p:txBody>
          <a:bodyPr lIns="0" tIns="0" rIns="0" bIns="0" rtlCol="0" anchor="t">
            <a:spAutoFit/>
          </a:bodyPr>
          <a:lstStyle/>
          <a:p>
            <a:pPr algn="ctr">
              <a:lnSpc>
                <a:spcPts val="2400"/>
              </a:lnSpc>
            </a:pPr>
            <a:r>
              <a:rPr lang="en-US" sz="2400">
                <a:solidFill>
                  <a:srgbClr val="000000"/>
                </a:solidFill>
                <a:latin typeface="Century Expanded"/>
              </a:rPr>
              <a:t>Import CSV to Pandas DataFrame</a:t>
            </a:r>
          </a:p>
        </p:txBody>
      </p:sp>
      <p:sp>
        <p:nvSpPr>
          <p:cNvPr id="21" name="TextBox 21"/>
          <p:cNvSpPr txBox="1"/>
          <p:nvPr/>
        </p:nvSpPr>
        <p:spPr>
          <a:xfrm>
            <a:off x="2738502" y="7964708"/>
            <a:ext cx="3099374" cy="327660"/>
          </a:xfrm>
          <a:prstGeom prst="rect">
            <a:avLst/>
          </a:prstGeom>
        </p:spPr>
        <p:txBody>
          <a:bodyPr lIns="0" tIns="0" rIns="0" bIns="0" rtlCol="0" anchor="t">
            <a:spAutoFit/>
          </a:bodyPr>
          <a:lstStyle/>
          <a:p>
            <a:pPr algn="ctr">
              <a:lnSpc>
                <a:spcPts val="2400"/>
              </a:lnSpc>
            </a:pPr>
            <a:r>
              <a:rPr lang="en-US" sz="2400">
                <a:solidFill>
                  <a:srgbClr val="000000"/>
                </a:solidFill>
                <a:latin typeface="Century Expanded"/>
              </a:rPr>
              <a:t>Adjust data types</a:t>
            </a:r>
          </a:p>
        </p:txBody>
      </p:sp>
      <p:sp>
        <p:nvSpPr>
          <p:cNvPr id="22" name="TextBox 22"/>
          <p:cNvSpPr txBox="1"/>
          <p:nvPr/>
        </p:nvSpPr>
        <p:spPr>
          <a:xfrm>
            <a:off x="5333343" y="4056698"/>
            <a:ext cx="3099374" cy="632460"/>
          </a:xfrm>
          <a:prstGeom prst="rect">
            <a:avLst/>
          </a:prstGeom>
        </p:spPr>
        <p:txBody>
          <a:bodyPr lIns="0" tIns="0" rIns="0" bIns="0" rtlCol="0" anchor="t">
            <a:spAutoFit/>
          </a:bodyPr>
          <a:lstStyle/>
          <a:p>
            <a:pPr algn="ctr">
              <a:lnSpc>
                <a:spcPts val="2400"/>
              </a:lnSpc>
            </a:pPr>
            <a:r>
              <a:rPr lang="en-US" sz="2400">
                <a:solidFill>
                  <a:srgbClr val="000000"/>
                </a:solidFill>
                <a:latin typeface="Century Expanded"/>
              </a:rPr>
              <a:t>Check &amp; Handling Duplicated Data</a:t>
            </a:r>
          </a:p>
        </p:txBody>
      </p:sp>
      <p:sp>
        <p:nvSpPr>
          <p:cNvPr id="23" name="TextBox 23"/>
          <p:cNvSpPr txBox="1"/>
          <p:nvPr/>
        </p:nvSpPr>
        <p:spPr>
          <a:xfrm>
            <a:off x="9900587" y="7995188"/>
            <a:ext cx="3099374" cy="632460"/>
          </a:xfrm>
          <a:prstGeom prst="rect">
            <a:avLst/>
          </a:prstGeom>
        </p:spPr>
        <p:txBody>
          <a:bodyPr lIns="0" tIns="0" rIns="0" bIns="0" rtlCol="0" anchor="t">
            <a:spAutoFit/>
          </a:bodyPr>
          <a:lstStyle/>
          <a:p>
            <a:pPr algn="ctr">
              <a:lnSpc>
                <a:spcPts val="2400"/>
              </a:lnSpc>
            </a:pPr>
            <a:r>
              <a:rPr lang="en-US" sz="2400">
                <a:solidFill>
                  <a:srgbClr val="000000"/>
                </a:solidFill>
                <a:latin typeface="Century Expanded"/>
              </a:rPr>
              <a:t>Check &amp; Handling Missing Values</a:t>
            </a:r>
          </a:p>
        </p:txBody>
      </p:sp>
      <p:sp>
        <p:nvSpPr>
          <p:cNvPr id="24" name="TextBox 24"/>
          <p:cNvSpPr txBox="1"/>
          <p:nvPr/>
        </p:nvSpPr>
        <p:spPr>
          <a:xfrm>
            <a:off x="11693462" y="2243785"/>
            <a:ext cx="3099374" cy="632460"/>
          </a:xfrm>
          <a:prstGeom prst="rect">
            <a:avLst/>
          </a:prstGeom>
        </p:spPr>
        <p:txBody>
          <a:bodyPr lIns="0" tIns="0" rIns="0" bIns="0" rtlCol="0" anchor="t">
            <a:spAutoFit/>
          </a:bodyPr>
          <a:lstStyle/>
          <a:p>
            <a:pPr algn="ctr">
              <a:lnSpc>
                <a:spcPts val="2400"/>
              </a:lnSpc>
            </a:pPr>
            <a:r>
              <a:rPr lang="en-US" sz="2400">
                <a:solidFill>
                  <a:srgbClr val="000000"/>
                </a:solidFill>
                <a:latin typeface="Century Expanded"/>
              </a:rPr>
              <a:t>Check &amp; Handling Outliers</a:t>
            </a:r>
          </a:p>
        </p:txBody>
      </p:sp>
      <p:sp>
        <p:nvSpPr>
          <p:cNvPr id="25" name="TextBox 25"/>
          <p:cNvSpPr txBox="1"/>
          <p:nvPr/>
        </p:nvSpPr>
        <p:spPr>
          <a:xfrm>
            <a:off x="14315007" y="5862614"/>
            <a:ext cx="3099374" cy="632460"/>
          </a:xfrm>
          <a:prstGeom prst="rect">
            <a:avLst/>
          </a:prstGeom>
        </p:spPr>
        <p:txBody>
          <a:bodyPr lIns="0" tIns="0" rIns="0" bIns="0" rtlCol="0" anchor="t">
            <a:spAutoFit/>
          </a:bodyPr>
          <a:lstStyle/>
          <a:p>
            <a:pPr algn="ctr">
              <a:lnSpc>
                <a:spcPts val="2400"/>
              </a:lnSpc>
            </a:pPr>
            <a:r>
              <a:rPr lang="en-US" sz="2400">
                <a:solidFill>
                  <a:srgbClr val="000000"/>
                </a:solidFill>
                <a:latin typeface="Century Expanded"/>
              </a:rPr>
              <a:t>Create additional columns</a:t>
            </a:r>
          </a:p>
        </p:txBody>
      </p:sp>
      <p:grpSp>
        <p:nvGrpSpPr>
          <p:cNvPr id="26" name="Group 26"/>
          <p:cNvGrpSpPr/>
          <p:nvPr/>
        </p:nvGrpSpPr>
        <p:grpSpPr>
          <a:xfrm>
            <a:off x="12999961" y="3142945"/>
            <a:ext cx="486375" cy="1546213"/>
            <a:chOff x="0" y="0"/>
            <a:chExt cx="812800" cy="2583934"/>
          </a:xfrm>
        </p:grpSpPr>
        <p:sp>
          <p:nvSpPr>
            <p:cNvPr id="27" name="Freeform 27"/>
            <p:cNvSpPr/>
            <p:nvPr/>
          </p:nvSpPr>
          <p:spPr>
            <a:xfrm>
              <a:off x="0" y="0"/>
              <a:ext cx="812800" cy="2583934"/>
            </a:xfrm>
            <a:custGeom>
              <a:avLst/>
              <a:gdLst/>
              <a:ahLst/>
              <a:cxnLst/>
              <a:rect l="l" t="t" r="r" b="b"/>
              <a:pathLst>
                <a:path w="812800" h="2583934">
                  <a:moveTo>
                    <a:pt x="406400" y="0"/>
                  </a:moveTo>
                  <a:lnTo>
                    <a:pt x="0" y="406400"/>
                  </a:lnTo>
                  <a:lnTo>
                    <a:pt x="203200" y="406400"/>
                  </a:lnTo>
                  <a:lnTo>
                    <a:pt x="203200" y="2583934"/>
                  </a:lnTo>
                  <a:lnTo>
                    <a:pt x="609600" y="2583934"/>
                  </a:lnTo>
                  <a:lnTo>
                    <a:pt x="609600" y="406400"/>
                  </a:lnTo>
                  <a:lnTo>
                    <a:pt x="812800" y="406400"/>
                  </a:lnTo>
                  <a:lnTo>
                    <a:pt x="406400" y="0"/>
                  </a:lnTo>
                  <a:close/>
                </a:path>
              </a:pathLst>
            </a:custGeom>
            <a:solidFill>
              <a:srgbClr val="545454"/>
            </a:solidFill>
          </p:spPr>
        </p:sp>
        <p:sp>
          <p:nvSpPr>
            <p:cNvPr id="28" name="TextBox 28"/>
            <p:cNvSpPr txBox="1"/>
            <p:nvPr/>
          </p:nvSpPr>
          <p:spPr>
            <a:xfrm>
              <a:off x="203200" y="53975"/>
              <a:ext cx="406400" cy="758825"/>
            </a:xfrm>
            <a:prstGeom prst="rect">
              <a:avLst/>
            </a:prstGeom>
          </p:spPr>
          <p:txBody>
            <a:bodyPr lIns="50800" tIns="50800" rIns="50800" bIns="50800" rtlCol="0" anchor="ctr"/>
            <a:lstStyle/>
            <a:p>
              <a:pPr algn="ctr">
                <a:lnSpc>
                  <a:spcPts val="3079"/>
                </a:lnSpc>
              </a:pPr>
              <a:endParaRPr/>
            </a:p>
          </p:txBody>
        </p:sp>
      </p:grpSp>
      <p:grpSp>
        <p:nvGrpSpPr>
          <p:cNvPr id="29" name="Group 29"/>
          <p:cNvGrpSpPr/>
          <p:nvPr/>
        </p:nvGrpSpPr>
        <p:grpSpPr>
          <a:xfrm>
            <a:off x="2072599" y="4251331"/>
            <a:ext cx="486375" cy="1546213"/>
            <a:chOff x="0" y="0"/>
            <a:chExt cx="812800" cy="2583934"/>
          </a:xfrm>
        </p:grpSpPr>
        <p:sp>
          <p:nvSpPr>
            <p:cNvPr id="30" name="Freeform 30"/>
            <p:cNvSpPr/>
            <p:nvPr/>
          </p:nvSpPr>
          <p:spPr>
            <a:xfrm>
              <a:off x="0" y="0"/>
              <a:ext cx="812800" cy="2583934"/>
            </a:xfrm>
            <a:custGeom>
              <a:avLst/>
              <a:gdLst/>
              <a:ahLst/>
              <a:cxnLst/>
              <a:rect l="l" t="t" r="r" b="b"/>
              <a:pathLst>
                <a:path w="812800" h="2583934">
                  <a:moveTo>
                    <a:pt x="406400" y="0"/>
                  </a:moveTo>
                  <a:lnTo>
                    <a:pt x="0" y="406400"/>
                  </a:lnTo>
                  <a:lnTo>
                    <a:pt x="203200" y="406400"/>
                  </a:lnTo>
                  <a:lnTo>
                    <a:pt x="203200" y="2583934"/>
                  </a:lnTo>
                  <a:lnTo>
                    <a:pt x="609600" y="2583934"/>
                  </a:lnTo>
                  <a:lnTo>
                    <a:pt x="609600" y="406400"/>
                  </a:lnTo>
                  <a:lnTo>
                    <a:pt x="812800" y="406400"/>
                  </a:lnTo>
                  <a:lnTo>
                    <a:pt x="406400" y="0"/>
                  </a:lnTo>
                  <a:close/>
                </a:path>
              </a:pathLst>
            </a:custGeom>
            <a:solidFill>
              <a:srgbClr val="545454"/>
            </a:solidFill>
          </p:spPr>
        </p:sp>
        <p:sp>
          <p:nvSpPr>
            <p:cNvPr id="31" name="TextBox 31"/>
            <p:cNvSpPr txBox="1"/>
            <p:nvPr/>
          </p:nvSpPr>
          <p:spPr>
            <a:xfrm>
              <a:off x="203200" y="53975"/>
              <a:ext cx="406400" cy="758825"/>
            </a:xfrm>
            <a:prstGeom prst="rect">
              <a:avLst/>
            </a:prstGeom>
          </p:spPr>
          <p:txBody>
            <a:bodyPr lIns="50800" tIns="50800" rIns="50800" bIns="50800" rtlCol="0" anchor="ctr"/>
            <a:lstStyle/>
            <a:p>
              <a:pPr algn="ctr">
                <a:lnSpc>
                  <a:spcPts val="3079"/>
                </a:lnSpc>
              </a:pPr>
              <a:endParaRPr/>
            </a:p>
          </p:txBody>
        </p:sp>
      </p:grpSp>
      <p:sp>
        <p:nvSpPr>
          <p:cNvPr id="32" name="Freeform 32"/>
          <p:cNvSpPr/>
          <p:nvPr/>
        </p:nvSpPr>
        <p:spPr>
          <a:xfrm flipH="1">
            <a:off x="11450274" y="502278"/>
            <a:ext cx="1930213" cy="526422"/>
          </a:xfrm>
          <a:custGeom>
            <a:avLst/>
            <a:gdLst/>
            <a:ahLst/>
            <a:cxnLst/>
            <a:rect l="l" t="t" r="r" b="b"/>
            <a:pathLst>
              <a:path w="1930213" h="526422">
                <a:moveTo>
                  <a:pt x="1930213" y="0"/>
                </a:moveTo>
                <a:lnTo>
                  <a:pt x="0" y="0"/>
                </a:lnTo>
                <a:lnTo>
                  <a:pt x="0" y="526422"/>
                </a:lnTo>
                <a:lnTo>
                  <a:pt x="1930213" y="526422"/>
                </a:lnTo>
                <a:lnTo>
                  <a:pt x="193021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3" name="Freeform 33"/>
          <p:cNvSpPr/>
          <p:nvPr/>
        </p:nvSpPr>
        <p:spPr>
          <a:xfrm flipH="1">
            <a:off x="10728355" y="701501"/>
            <a:ext cx="1930213" cy="526422"/>
          </a:xfrm>
          <a:custGeom>
            <a:avLst/>
            <a:gdLst/>
            <a:ahLst/>
            <a:cxnLst/>
            <a:rect l="l" t="t" r="r" b="b"/>
            <a:pathLst>
              <a:path w="1930213" h="526422">
                <a:moveTo>
                  <a:pt x="1930213" y="0"/>
                </a:moveTo>
                <a:lnTo>
                  <a:pt x="0" y="0"/>
                </a:lnTo>
                <a:lnTo>
                  <a:pt x="0" y="526421"/>
                </a:lnTo>
                <a:lnTo>
                  <a:pt x="1930213" y="526421"/>
                </a:lnTo>
                <a:lnTo>
                  <a:pt x="193021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flipH="1">
            <a:off x="11693462" y="1028700"/>
            <a:ext cx="1930213" cy="526422"/>
          </a:xfrm>
          <a:custGeom>
            <a:avLst/>
            <a:gdLst/>
            <a:ahLst/>
            <a:cxnLst/>
            <a:rect l="l" t="t" r="r" b="b"/>
            <a:pathLst>
              <a:path w="1930213" h="526422">
                <a:moveTo>
                  <a:pt x="1930212" y="0"/>
                </a:moveTo>
                <a:lnTo>
                  <a:pt x="0" y="0"/>
                </a:lnTo>
                <a:lnTo>
                  <a:pt x="0" y="526422"/>
                </a:lnTo>
                <a:lnTo>
                  <a:pt x="1930212" y="526422"/>
                </a:lnTo>
                <a:lnTo>
                  <a:pt x="1930212"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rot="-1834985">
            <a:off x="9154894" y="4539016"/>
            <a:ext cx="3274060" cy="1797757"/>
          </a:xfrm>
          <a:custGeom>
            <a:avLst/>
            <a:gdLst/>
            <a:ahLst/>
            <a:cxnLst/>
            <a:rect l="l" t="t" r="r" b="b"/>
            <a:pathLst>
              <a:path w="3274060" h="1797757">
                <a:moveTo>
                  <a:pt x="0" y="0"/>
                </a:moveTo>
                <a:lnTo>
                  <a:pt x="3274060" y="0"/>
                </a:lnTo>
                <a:lnTo>
                  <a:pt x="3274060" y="1797757"/>
                </a:lnTo>
                <a:lnTo>
                  <a:pt x="0" y="17977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down)">
                                      <p:cBhvr>
                                        <p:cTn id="16" dur="500"/>
                                        <p:tgtEl>
                                          <p:spTgt spid="29"/>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down)">
                                      <p:cBhvr>
                                        <p:cTn id="20" dur="500"/>
                                        <p:tgtEl>
                                          <p:spTgt spid="20"/>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up)">
                                      <p:cBhvr>
                                        <p:cTn id="28" dur="500"/>
                                        <p:tgtEl>
                                          <p:spTgt spid="21"/>
                                        </p:tgtEl>
                                      </p:cBhvr>
                                    </p:animEffect>
                                  </p:childTnLst>
                                </p:cTn>
                              </p:par>
                            </p:childTnLst>
                          </p:cTn>
                        </p:par>
                        <p:par>
                          <p:cTn id="29" fill="hold">
                            <p:stCondLst>
                              <p:cond delay="2500"/>
                            </p:stCondLst>
                            <p:childTnLst>
                              <p:par>
                                <p:cTn id="30" presetID="22" presetClass="entr" presetSubtype="4"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up)">
                                      <p:cBhvr>
                                        <p:cTn id="44" dur="500"/>
                                        <p:tgtEl>
                                          <p:spTgt spid="23"/>
                                        </p:tgtEl>
                                      </p:cBhvr>
                                    </p:animEffect>
                                  </p:childTnLst>
                                </p:cTn>
                              </p:par>
                            </p:childTnLst>
                          </p:cTn>
                        </p:par>
                        <p:par>
                          <p:cTn id="45" fill="hold">
                            <p:stCondLst>
                              <p:cond delay="4500"/>
                            </p:stCondLst>
                            <p:childTnLst>
                              <p:par>
                                <p:cTn id="46" presetID="22" presetClass="entr" presetSubtype="4"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down)">
                                      <p:cBhvr>
                                        <p:cTn id="48" dur="500"/>
                                        <p:tgtEl>
                                          <p:spTgt spid="26"/>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par>
                          <p:cTn id="53" fill="hold">
                            <p:stCondLst>
                              <p:cond delay="5500"/>
                            </p:stCondLst>
                            <p:childTnLst>
                              <p:par>
                                <p:cTn id="54" presetID="22" presetClass="entr" presetSubtype="1" fill="hold" nodeType="after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up)">
                                      <p:cBhvr>
                                        <p:cTn id="56" dur="500"/>
                                        <p:tgtEl>
                                          <p:spTgt spid="17"/>
                                        </p:tgtEl>
                                      </p:cBhvr>
                                    </p:animEffect>
                                  </p:childTnLst>
                                </p:cTn>
                              </p:par>
                            </p:childTnLst>
                          </p:cTn>
                        </p:par>
                        <p:par>
                          <p:cTn id="57" fill="hold">
                            <p:stCondLst>
                              <p:cond delay="6000"/>
                            </p:stCondLst>
                            <p:childTnLst>
                              <p:par>
                                <p:cTn id="58" presetID="22" presetClass="entr" presetSubtype="1" fill="hold" grpId="0"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0" grpId="0"/>
      <p:bldP spid="21" grpId="0"/>
      <p:bldP spid="22" grpId="0"/>
      <p:bldP spid="23"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rot="-283209">
            <a:off x="-2003455" y="6597304"/>
            <a:ext cx="21881704" cy="10065584"/>
          </a:xfrm>
          <a:custGeom>
            <a:avLst/>
            <a:gdLst/>
            <a:ahLst/>
            <a:cxnLst/>
            <a:rect l="l" t="t" r="r" b="b"/>
            <a:pathLst>
              <a:path w="21881704" h="10065584">
                <a:moveTo>
                  <a:pt x="0" y="0"/>
                </a:moveTo>
                <a:lnTo>
                  <a:pt x="21881704" y="0"/>
                </a:lnTo>
                <a:lnTo>
                  <a:pt x="21881704" y="10065584"/>
                </a:lnTo>
                <a:lnTo>
                  <a:pt x="0" y="10065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372177" y="1853842"/>
            <a:ext cx="8664791" cy="7404458"/>
          </a:xfrm>
          <a:custGeom>
            <a:avLst/>
            <a:gdLst/>
            <a:ahLst/>
            <a:cxnLst/>
            <a:rect l="l" t="t" r="r" b="b"/>
            <a:pathLst>
              <a:path w="8664791" h="7404458">
                <a:moveTo>
                  <a:pt x="0" y="0"/>
                </a:moveTo>
                <a:lnTo>
                  <a:pt x="8664791" y="0"/>
                </a:lnTo>
                <a:lnTo>
                  <a:pt x="8664791" y="7404458"/>
                </a:lnTo>
                <a:lnTo>
                  <a:pt x="0" y="74044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4291965"/>
            <a:ext cx="7132677" cy="3096104"/>
          </a:xfrm>
          <a:prstGeom prst="rect">
            <a:avLst/>
          </a:prstGeom>
        </p:spPr>
        <p:txBody>
          <a:bodyPr lIns="0" tIns="0" rIns="0" bIns="0" rtlCol="0" anchor="t">
            <a:spAutoFit/>
          </a:bodyPr>
          <a:lstStyle/>
          <a:p>
            <a:pPr>
              <a:lnSpc>
                <a:spcPts val="12599"/>
              </a:lnSpc>
            </a:pPr>
            <a:r>
              <a:rPr lang="en-US" sz="9000" dirty="0">
                <a:solidFill>
                  <a:srgbClr val="000000"/>
                </a:solidFill>
                <a:effectLst>
                  <a:outerShdw blurRad="60007" dist="200025" dir="15000000" sy="30000" kx="-1800000" algn="bl" rotWithShape="0">
                    <a:prstClr val="black">
                      <a:alpha val="32000"/>
                    </a:prstClr>
                  </a:outerShdw>
                </a:effectLst>
                <a:latin typeface="Century Expanded Bold"/>
              </a:rPr>
              <a:t>Data Analysis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sp>
        <p:nvSpPr>
          <p:cNvPr id="2" name="Freeform 2"/>
          <p:cNvSpPr/>
          <p:nvPr/>
        </p:nvSpPr>
        <p:spPr>
          <a:xfrm>
            <a:off x="13047464" y="-248237"/>
            <a:ext cx="5587787" cy="2875171"/>
          </a:xfrm>
          <a:custGeom>
            <a:avLst/>
            <a:gdLst/>
            <a:ahLst/>
            <a:cxnLst/>
            <a:rect l="l" t="t" r="r" b="b"/>
            <a:pathLst>
              <a:path w="5587787" h="2875171">
                <a:moveTo>
                  <a:pt x="0" y="0"/>
                </a:moveTo>
                <a:lnTo>
                  <a:pt x="5587787" y="0"/>
                </a:lnTo>
                <a:lnTo>
                  <a:pt x="5587787" y="2875171"/>
                </a:lnTo>
                <a:lnTo>
                  <a:pt x="0" y="28751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070826" y="8905716"/>
            <a:ext cx="20429652" cy="1749036"/>
            <a:chOff x="0" y="0"/>
            <a:chExt cx="27239536" cy="2332049"/>
          </a:xfrm>
        </p:grpSpPr>
        <p:sp>
          <p:nvSpPr>
            <p:cNvPr id="4" name="Freeform 4"/>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5">
                <a:extLst>
                  <a:ext uri="{96DAC541-7B7A-43D3-8B79-37D633B846F1}">
                    <asvg:svgBlip xmlns:asvg="http://schemas.microsoft.com/office/drawing/2016/SVG/main" r:embed="rId6"/>
                  </a:ext>
                </a:extLst>
              </a:blip>
              <a:stretch>
                <a:fillRect l="-895" t="-18663"/>
              </a:stretch>
            </a:blipFill>
          </p:spPr>
        </p:sp>
        <p:sp>
          <p:nvSpPr>
            <p:cNvPr id="5" name="Freeform 5"/>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5">
                <a:extLst>
                  <a:ext uri="{96DAC541-7B7A-43D3-8B79-37D633B846F1}">
                    <asvg:svgBlip xmlns:asvg="http://schemas.microsoft.com/office/drawing/2016/SVG/main" r:embed="rId6"/>
                  </a:ext>
                </a:extLst>
              </a:blip>
              <a:stretch>
                <a:fillRect l="-895" t="-18663"/>
              </a:stretch>
            </a:blipFill>
          </p:spPr>
        </p:sp>
      </p:grpSp>
      <p:sp>
        <p:nvSpPr>
          <p:cNvPr id="6" name="Freeform 6"/>
          <p:cNvSpPr/>
          <p:nvPr/>
        </p:nvSpPr>
        <p:spPr>
          <a:xfrm>
            <a:off x="15041764" y="306697"/>
            <a:ext cx="2030113" cy="553667"/>
          </a:xfrm>
          <a:custGeom>
            <a:avLst/>
            <a:gdLst/>
            <a:ahLst/>
            <a:cxnLst/>
            <a:rect l="l" t="t" r="r" b="b"/>
            <a:pathLst>
              <a:path w="2030113" h="553667">
                <a:moveTo>
                  <a:pt x="0" y="0"/>
                </a:moveTo>
                <a:lnTo>
                  <a:pt x="2030113" y="0"/>
                </a:lnTo>
                <a:lnTo>
                  <a:pt x="2030113" y="553667"/>
                </a:lnTo>
                <a:lnTo>
                  <a:pt x="0" y="5536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4095356" y="1284599"/>
            <a:ext cx="8952108" cy="500137"/>
          </a:xfrm>
          <a:prstGeom prst="rect">
            <a:avLst/>
          </a:prstGeom>
        </p:spPr>
        <p:txBody>
          <a:bodyPr wrap="square" lIns="0" tIns="0" rIns="0" bIns="0" rtlCol="0" anchor="t">
            <a:spAutoFit/>
          </a:bodyPr>
          <a:lstStyle/>
          <a:p>
            <a:pPr>
              <a:lnSpc>
                <a:spcPts val="3879"/>
              </a:lnSpc>
            </a:pPr>
            <a:r>
              <a:rPr lang="en-US" sz="3999" dirty="0">
                <a:solidFill>
                  <a:srgbClr val="000000"/>
                </a:solidFill>
                <a:effectLst>
                  <a:outerShdw blurRad="60007" dist="200025" dir="15000000" sy="30000" kx="-1800000" algn="bl" rotWithShape="0">
                    <a:prstClr val="black">
                      <a:alpha val="32000"/>
                    </a:prstClr>
                  </a:outerShdw>
                </a:effectLst>
                <a:latin typeface="Century Expanded Bold"/>
              </a:rPr>
              <a:t>Percentage of Customer Satisfaction</a:t>
            </a:r>
          </a:p>
        </p:txBody>
      </p:sp>
      <p:grpSp>
        <p:nvGrpSpPr>
          <p:cNvPr id="8" name="Group 8"/>
          <p:cNvGrpSpPr/>
          <p:nvPr/>
        </p:nvGrpSpPr>
        <p:grpSpPr>
          <a:xfrm>
            <a:off x="9910274" y="2882060"/>
            <a:ext cx="8168531" cy="2440904"/>
            <a:chOff x="0" y="0"/>
            <a:chExt cx="10891375" cy="3254538"/>
          </a:xfrm>
        </p:grpSpPr>
        <p:sp>
          <p:nvSpPr>
            <p:cNvPr id="9" name="AutoShape 9"/>
            <p:cNvSpPr/>
            <p:nvPr/>
          </p:nvSpPr>
          <p:spPr>
            <a:xfrm>
              <a:off x="0" y="0"/>
              <a:ext cx="10891375" cy="3254538"/>
            </a:xfrm>
            <a:prstGeom prst="rect">
              <a:avLst/>
            </a:prstGeom>
            <a:solidFill>
              <a:srgbClr val="EDEDED"/>
            </a:solidFill>
          </p:spPr>
        </p:sp>
        <p:sp>
          <p:nvSpPr>
            <p:cNvPr id="10" name="TextBox 10"/>
            <p:cNvSpPr txBox="1"/>
            <p:nvPr/>
          </p:nvSpPr>
          <p:spPr>
            <a:xfrm>
              <a:off x="457985" y="502684"/>
              <a:ext cx="9975404" cy="2276606"/>
            </a:xfrm>
            <a:prstGeom prst="rect">
              <a:avLst/>
            </a:prstGeom>
          </p:spPr>
          <p:txBody>
            <a:bodyPr lIns="0" tIns="0" rIns="0" bIns="0" rtlCol="0" anchor="t">
              <a:spAutoFit/>
            </a:bodyPr>
            <a:lstStyle/>
            <a:p>
              <a:pPr>
                <a:lnSpc>
                  <a:spcPts val="3359"/>
                </a:lnSpc>
                <a:spcBef>
                  <a:spcPct val="0"/>
                </a:spcBef>
              </a:pPr>
              <a:r>
                <a:rPr lang="en-US" sz="2400" dirty="0">
                  <a:solidFill>
                    <a:srgbClr val="3B435F"/>
                  </a:solidFill>
                  <a:latin typeface="Century Expanded Bold"/>
                </a:rPr>
                <a:t>Insight</a:t>
              </a:r>
              <a:r>
                <a:rPr lang="en-US" sz="2400" dirty="0">
                  <a:solidFill>
                    <a:srgbClr val="3B435F"/>
                  </a:solidFill>
                  <a:latin typeface="Century Expanded"/>
                </a:rPr>
                <a:t>: </a:t>
              </a:r>
            </a:p>
            <a:p>
              <a:pPr>
                <a:lnSpc>
                  <a:spcPts val="3359"/>
                </a:lnSpc>
                <a:spcBef>
                  <a:spcPct val="0"/>
                </a:spcBef>
              </a:pPr>
              <a:r>
                <a:rPr lang="en-US" sz="2400" dirty="0">
                  <a:solidFill>
                    <a:srgbClr val="3B435F"/>
                  </a:solidFill>
                  <a:latin typeface="Century Expanded"/>
                </a:rPr>
                <a:t>Neutral or dissatisfied consumers accounted for 60.4% of the 10999 consumers, 6,639 of whom were neutral or dissatisfied.</a:t>
              </a:r>
            </a:p>
          </p:txBody>
        </p:sp>
      </p:grpSp>
      <p:grpSp>
        <p:nvGrpSpPr>
          <p:cNvPr id="11" name="Group 11"/>
          <p:cNvGrpSpPr/>
          <p:nvPr/>
        </p:nvGrpSpPr>
        <p:grpSpPr>
          <a:xfrm>
            <a:off x="1212145" y="3154827"/>
            <a:ext cx="10936118" cy="5053442"/>
            <a:chOff x="0" y="0"/>
            <a:chExt cx="14581491" cy="6737922"/>
          </a:xfrm>
        </p:grpSpPr>
        <p:sp>
          <p:nvSpPr>
            <p:cNvPr id="12" name="TextBox 12"/>
            <p:cNvSpPr txBox="1"/>
            <p:nvPr/>
          </p:nvSpPr>
          <p:spPr>
            <a:xfrm>
              <a:off x="9940331" y="4123869"/>
              <a:ext cx="4641160" cy="1190388"/>
            </a:xfrm>
            <a:prstGeom prst="rect">
              <a:avLst/>
            </a:prstGeom>
          </p:spPr>
          <p:txBody>
            <a:bodyPr lIns="0" tIns="0" rIns="0" bIns="0" rtlCol="0" anchor="t">
              <a:spAutoFit/>
            </a:bodyPr>
            <a:lstStyle/>
            <a:p>
              <a:pPr algn="ctr">
                <a:lnSpc>
                  <a:spcPts val="3652"/>
                </a:lnSpc>
              </a:pPr>
              <a:r>
                <a:rPr lang="en-US" sz="2609">
                  <a:solidFill>
                    <a:srgbClr val="000000"/>
                  </a:solidFill>
                  <a:latin typeface="Century Expanded Bold"/>
                </a:rPr>
                <a:t>Neutral or Dissatisfied</a:t>
              </a:r>
            </a:p>
            <a:p>
              <a:pPr algn="ctr">
                <a:lnSpc>
                  <a:spcPts val="3652"/>
                </a:lnSpc>
              </a:pPr>
              <a:r>
                <a:rPr lang="en-US" sz="2609">
                  <a:solidFill>
                    <a:srgbClr val="000000"/>
                  </a:solidFill>
                  <a:latin typeface="Century Expanded Bold"/>
                </a:rPr>
                <a:t>60.4%</a:t>
              </a:r>
            </a:p>
          </p:txBody>
        </p:sp>
        <p:sp>
          <p:nvSpPr>
            <p:cNvPr id="13" name="TextBox 13"/>
            <p:cNvSpPr txBox="1"/>
            <p:nvPr/>
          </p:nvSpPr>
          <p:spPr>
            <a:xfrm>
              <a:off x="0" y="1376041"/>
              <a:ext cx="1797923" cy="1190388"/>
            </a:xfrm>
            <a:prstGeom prst="rect">
              <a:avLst/>
            </a:prstGeom>
          </p:spPr>
          <p:txBody>
            <a:bodyPr lIns="0" tIns="0" rIns="0" bIns="0" rtlCol="0" anchor="t">
              <a:spAutoFit/>
            </a:bodyPr>
            <a:lstStyle/>
            <a:p>
              <a:pPr algn="ctr">
                <a:lnSpc>
                  <a:spcPts val="3652"/>
                </a:lnSpc>
              </a:pPr>
              <a:r>
                <a:rPr lang="en-US" sz="2609">
                  <a:solidFill>
                    <a:srgbClr val="000000"/>
                  </a:solidFill>
                  <a:latin typeface="Century Expanded Bold"/>
                </a:rPr>
                <a:t>Satisfied</a:t>
              </a:r>
            </a:p>
            <a:p>
              <a:pPr algn="ctr">
                <a:lnSpc>
                  <a:spcPts val="3652"/>
                </a:lnSpc>
              </a:pPr>
              <a:r>
                <a:rPr lang="en-US" sz="2609">
                  <a:solidFill>
                    <a:srgbClr val="000000"/>
                  </a:solidFill>
                  <a:latin typeface="Century Expanded Bold"/>
                </a:rPr>
                <a:t>39.6%</a:t>
              </a:r>
            </a:p>
          </p:txBody>
        </p:sp>
        <p:grpSp>
          <p:nvGrpSpPr>
            <p:cNvPr id="14" name="Group 14"/>
            <p:cNvGrpSpPr>
              <a:grpSpLocks noChangeAspect="1"/>
            </p:cNvGrpSpPr>
            <p:nvPr/>
          </p:nvGrpSpPr>
          <p:grpSpPr>
            <a:xfrm>
              <a:off x="2500166" y="0"/>
              <a:ext cx="6737922" cy="6737922"/>
              <a:chOff x="0" y="0"/>
              <a:chExt cx="2540000" cy="2540000"/>
            </a:xfrm>
          </p:grpSpPr>
          <p:sp>
            <p:nvSpPr>
              <p:cNvPr id="15" name="Freeform 15"/>
              <p:cNvSpPr/>
              <p:nvPr/>
            </p:nvSpPr>
            <p:spPr>
              <a:xfrm>
                <a:off x="450931" y="0"/>
                <a:ext cx="2196607" cy="2640072"/>
              </a:xfrm>
              <a:custGeom>
                <a:avLst/>
                <a:gdLst/>
                <a:ahLst/>
                <a:cxnLst/>
                <a:rect l="l" t="t" r="r" b="b"/>
                <a:pathLst>
                  <a:path w="2196607" h="2640072">
                    <a:moveTo>
                      <a:pt x="819069" y="0"/>
                    </a:moveTo>
                    <a:lnTo>
                      <a:pt x="819069" y="0"/>
                    </a:lnTo>
                    <a:cubicBezTo>
                      <a:pt x="1380618" y="0"/>
                      <a:pt x="1875505" y="368790"/>
                      <a:pt x="2036056" y="906899"/>
                    </a:cubicBezTo>
                    <a:cubicBezTo>
                      <a:pt x="2196607" y="1445008"/>
                      <a:pt x="1984702" y="2024677"/>
                      <a:pt x="1514958" y="2332374"/>
                    </a:cubicBezTo>
                    <a:cubicBezTo>
                      <a:pt x="1045213" y="2640072"/>
                      <a:pt x="429156" y="2602744"/>
                      <a:pt x="0" y="2240580"/>
                    </a:cubicBezTo>
                    <a:lnTo>
                      <a:pt x="819069" y="1270000"/>
                    </a:lnTo>
                    <a:close/>
                  </a:path>
                </a:pathLst>
              </a:custGeom>
              <a:solidFill>
                <a:srgbClr val="F5BA53"/>
              </a:solidFill>
            </p:spPr>
          </p:sp>
          <p:sp>
            <p:nvSpPr>
              <p:cNvPr id="16" name="Freeform 16"/>
              <p:cNvSpPr/>
              <p:nvPr/>
            </p:nvSpPr>
            <p:spPr>
              <a:xfrm>
                <a:off x="-107549" y="0"/>
                <a:ext cx="1377549" cy="2280303"/>
              </a:xfrm>
              <a:custGeom>
                <a:avLst/>
                <a:gdLst/>
                <a:ahLst/>
                <a:cxnLst/>
                <a:rect l="l" t="t" r="r" b="b"/>
                <a:pathLst>
                  <a:path w="1377549" h="2280303">
                    <a:moveTo>
                      <a:pt x="608012" y="2280303"/>
                    </a:moveTo>
                    <a:cubicBezTo>
                      <a:pt x="174548" y="1950139"/>
                      <a:pt x="0" y="1380260"/>
                      <a:pt x="174203" y="863972"/>
                    </a:cubicBezTo>
                    <a:cubicBezTo>
                      <a:pt x="348407" y="347685"/>
                      <a:pt x="832537" y="55"/>
                      <a:pt x="1377422" y="0"/>
                    </a:cubicBezTo>
                    <a:lnTo>
                      <a:pt x="1377549" y="1270000"/>
                    </a:lnTo>
                    <a:close/>
                  </a:path>
                </a:pathLst>
              </a:custGeom>
              <a:solidFill>
                <a:srgbClr val="C5B0D5"/>
              </a:solidFill>
            </p:spPr>
          </p:sp>
        </p:grpSp>
      </p:grpSp>
      <p:sp>
        <p:nvSpPr>
          <p:cNvPr id="17" name="Freeform 17"/>
          <p:cNvSpPr/>
          <p:nvPr/>
        </p:nvSpPr>
        <p:spPr>
          <a:xfrm>
            <a:off x="13805559" y="5529337"/>
            <a:ext cx="4273247" cy="4757663"/>
          </a:xfrm>
          <a:custGeom>
            <a:avLst/>
            <a:gdLst/>
            <a:ahLst/>
            <a:cxnLst/>
            <a:rect l="l" t="t" r="r" b="b"/>
            <a:pathLst>
              <a:path w="4273247" h="4757663">
                <a:moveTo>
                  <a:pt x="0" y="0"/>
                </a:moveTo>
                <a:lnTo>
                  <a:pt x="4273246" y="0"/>
                </a:lnTo>
                <a:lnTo>
                  <a:pt x="4273246" y="4757663"/>
                </a:lnTo>
                <a:lnTo>
                  <a:pt x="0" y="47576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7"/>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
        <p:cNvGrpSpPr/>
        <p:nvPr/>
      </p:nvGrpSpPr>
      <p:grpSpPr>
        <a:xfrm>
          <a:off x="0" y="0"/>
          <a:ext cx="0" cy="0"/>
          <a:chOff x="0" y="0"/>
          <a:chExt cx="0" cy="0"/>
        </a:xfrm>
      </p:grpSpPr>
      <p:grpSp>
        <p:nvGrpSpPr>
          <p:cNvPr id="2" name="Group 2"/>
          <p:cNvGrpSpPr/>
          <p:nvPr/>
        </p:nvGrpSpPr>
        <p:grpSpPr>
          <a:xfrm>
            <a:off x="-1070826" y="8905716"/>
            <a:ext cx="20429652" cy="1749036"/>
            <a:chOff x="0" y="0"/>
            <a:chExt cx="27239536" cy="2332049"/>
          </a:xfrm>
        </p:grpSpPr>
        <p:sp>
          <p:nvSpPr>
            <p:cNvPr id="3" name="Freeform 3"/>
            <p:cNvSpPr/>
            <p:nvPr/>
          </p:nvSpPr>
          <p:spPr>
            <a:xfrm>
              <a:off x="0"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sp>
          <p:nvSpPr>
            <p:cNvPr id="4" name="Freeform 4"/>
            <p:cNvSpPr/>
            <p:nvPr/>
          </p:nvSpPr>
          <p:spPr>
            <a:xfrm>
              <a:off x="13546252" y="0"/>
              <a:ext cx="13693284" cy="2332049"/>
            </a:xfrm>
            <a:custGeom>
              <a:avLst/>
              <a:gdLst/>
              <a:ahLst/>
              <a:cxnLst/>
              <a:rect l="l" t="t" r="r" b="b"/>
              <a:pathLst>
                <a:path w="13693284" h="2332049">
                  <a:moveTo>
                    <a:pt x="0" y="0"/>
                  </a:moveTo>
                  <a:lnTo>
                    <a:pt x="13693284" y="0"/>
                  </a:lnTo>
                  <a:lnTo>
                    <a:pt x="13693284" y="2332049"/>
                  </a:lnTo>
                  <a:lnTo>
                    <a:pt x="0" y="2332049"/>
                  </a:lnTo>
                  <a:lnTo>
                    <a:pt x="0" y="0"/>
                  </a:lnTo>
                  <a:close/>
                </a:path>
              </a:pathLst>
            </a:custGeom>
            <a:blipFill>
              <a:blip r:embed="rId3">
                <a:extLst>
                  <a:ext uri="{96DAC541-7B7A-43D3-8B79-37D633B846F1}">
                    <asvg:svgBlip xmlns:asvg="http://schemas.microsoft.com/office/drawing/2016/SVG/main" r:embed="rId4"/>
                  </a:ext>
                </a:extLst>
              </a:blip>
              <a:stretch>
                <a:fillRect l="-895" t="-18663"/>
              </a:stretch>
            </a:blipFill>
          </p:spPr>
        </p:sp>
      </p:grpSp>
      <p:grpSp>
        <p:nvGrpSpPr>
          <p:cNvPr id="5" name="Group 5"/>
          <p:cNvGrpSpPr/>
          <p:nvPr/>
        </p:nvGrpSpPr>
        <p:grpSpPr>
          <a:xfrm>
            <a:off x="211109" y="2661023"/>
            <a:ext cx="10800162" cy="5427687"/>
            <a:chOff x="0" y="0"/>
            <a:chExt cx="13459087" cy="7236916"/>
          </a:xfrm>
        </p:grpSpPr>
        <p:sp>
          <p:nvSpPr>
            <p:cNvPr id="6" name="TextBox 6"/>
            <p:cNvSpPr txBox="1"/>
            <p:nvPr/>
          </p:nvSpPr>
          <p:spPr>
            <a:xfrm>
              <a:off x="4565078" y="-38100"/>
              <a:ext cx="3313305" cy="408695"/>
            </a:xfrm>
            <a:prstGeom prst="rect">
              <a:avLst/>
            </a:prstGeom>
          </p:spPr>
          <p:txBody>
            <a:bodyPr lIns="0" tIns="0" rIns="0" bIns="0" rtlCol="0" anchor="t">
              <a:spAutoFit/>
            </a:bodyPr>
            <a:lstStyle/>
            <a:p>
              <a:pPr algn="l">
                <a:lnSpc>
                  <a:spcPts val="2607"/>
                </a:lnSpc>
              </a:pPr>
              <a:r>
                <a:rPr lang="en-US" sz="1862">
                  <a:solidFill>
                    <a:srgbClr val="000000"/>
                  </a:solidFill>
                  <a:latin typeface="Century Expanded Bold"/>
                </a:rPr>
                <a:t>Neutral or Dissatisfied</a:t>
              </a:r>
            </a:p>
          </p:txBody>
        </p:sp>
        <p:sp>
          <p:nvSpPr>
            <p:cNvPr id="7" name="TextBox 7"/>
            <p:cNvSpPr txBox="1"/>
            <p:nvPr/>
          </p:nvSpPr>
          <p:spPr>
            <a:xfrm>
              <a:off x="8469759" y="-38100"/>
              <a:ext cx="1283531" cy="408695"/>
            </a:xfrm>
            <a:prstGeom prst="rect">
              <a:avLst/>
            </a:prstGeom>
          </p:spPr>
          <p:txBody>
            <a:bodyPr lIns="0" tIns="0" rIns="0" bIns="0" rtlCol="0" anchor="t">
              <a:spAutoFit/>
            </a:bodyPr>
            <a:lstStyle/>
            <a:p>
              <a:pPr algn="l">
                <a:lnSpc>
                  <a:spcPts val="2607"/>
                </a:lnSpc>
              </a:pPr>
              <a:r>
                <a:rPr lang="en-US" sz="1862">
                  <a:solidFill>
                    <a:srgbClr val="000000"/>
                  </a:solidFill>
                  <a:latin typeface="Century Expanded Bold"/>
                </a:rPr>
                <a:t>Satisfied</a:t>
              </a:r>
            </a:p>
          </p:txBody>
        </p:sp>
        <p:grpSp>
          <p:nvGrpSpPr>
            <p:cNvPr id="8" name="Group 8"/>
            <p:cNvGrpSpPr>
              <a:grpSpLocks noChangeAspect="1"/>
            </p:cNvGrpSpPr>
            <p:nvPr/>
          </p:nvGrpSpPr>
          <p:grpSpPr>
            <a:xfrm>
              <a:off x="4328528" y="126160"/>
              <a:ext cx="4022955" cy="118275"/>
              <a:chOff x="3866711" y="-619760"/>
              <a:chExt cx="5183664" cy="152400"/>
            </a:xfrm>
          </p:grpSpPr>
          <p:sp>
            <p:nvSpPr>
              <p:cNvPr id="9" name="Freeform 9"/>
              <p:cNvSpPr/>
              <p:nvPr/>
            </p:nvSpPr>
            <p:spPr>
              <a:xfrm>
                <a:off x="3866711"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F5BA53"/>
              </a:solidFill>
            </p:spPr>
          </p:sp>
          <p:sp>
            <p:nvSpPr>
              <p:cNvPr id="10" name="Freeform 10"/>
              <p:cNvSpPr/>
              <p:nvPr/>
            </p:nvSpPr>
            <p:spPr>
              <a:xfrm>
                <a:off x="8897975"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5" y="0"/>
                      <a:pt x="0" y="5686"/>
                      <a:pt x="0" y="12700"/>
                    </a:cubicBezTo>
                    <a:lnTo>
                      <a:pt x="0" y="139700"/>
                    </a:lnTo>
                    <a:cubicBezTo>
                      <a:pt x="0" y="146714"/>
                      <a:pt x="5685" y="152400"/>
                      <a:pt x="12700" y="152400"/>
                    </a:cubicBezTo>
                    <a:lnTo>
                      <a:pt x="139700" y="152400"/>
                    </a:lnTo>
                    <a:cubicBezTo>
                      <a:pt x="146714" y="152400"/>
                      <a:pt x="152400" y="146714"/>
                      <a:pt x="152400" y="139700"/>
                    </a:cubicBezTo>
                    <a:close/>
                  </a:path>
                </a:pathLst>
              </a:custGeom>
              <a:solidFill>
                <a:srgbClr val="C5B0D5"/>
              </a:solidFill>
            </p:spPr>
          </p:sp>
        </p:grpSp>
        <p:grpSp>
          <p:nvGrpSpPr>
            <p:cNvPr id="11" name="Group 11"/>
            <p:cNvGrpSpPr>
              <a:grpSpLocks noChangeAspect="1"/>
            </p:cNvGrpSpPr>
            <p:nvPr/>
          </p:nvGrpSpPr>
          <p:grpSpPr>
            <a:xfrm>
              <a:off x="1327638" y="607146"/>
              <a:ext cx="11781367" cy="6101475"/>
              <a:chOff x="0" y="0"/>
              <a:chExt cx="15180543" cy="7861881"/>
            </a:xfrm>
          </p:grpSpPr>
          <p:sp>
            <p:nvSpPr>
              <p:cNvPr id="12" name="Freeform 12"/>
              <p:cNvSpPr/>
              <p:nvPr/>
            </p:nvSpPr>
            <p:spPr>
              <a:xfrm>
                <a:off x="-6350" y="0"/>
                <a:ext cx="15193243" cy="7861881"/>
              </a:xfrm>
              <a:custGeom>
                <a:avLst/>
                <a:gdLst/>
                <a:ahLst/>
                <a:cxnLst/>
                <a:rect l="l" t="t" r="r" b="b"/>
                <a:pathLst>
                  <a:path w="15193243" h="7861881">
                    <a:moveTo>
                      <a:pt x="0" y="0"/>
                    </a:moveTo>
                    <a:lnTo>
                      <a:pt x="12700" y="0"/>
                    </a:lnTo>
                    <a:lnTo>
                      <a:pt x="12700" y="7861881"/>
                    </a:lnTo>
                    <a:lnTo>
                      <a:pt x="0" y="7861881"/>
                    </a:lnTo>
                    <a:close/>
                    <a:moveTo>
                      <a:pt x="3795136" y="0"/>
                    </a:moveTo>
                    <a:lnTo>
                      <a:pt x="3807836" y="0"/>
                    </a:lnTo>
                    <a:lnTo>
                      <a:pt x="3807836" y="7861881"/>
                    </a:lnTo>
                    <a:lnTo>
                      <a:pt x="3795136" y="7861881"/>
                    </a:lnTo>
                    <a:close/>
                    <a:moveTo>
                      <a:pt x="7590272" y="0"/>
                    </a:moveTo>
                    <a:lnTo>
                      <a:pt x="7602972" y="0"/>
                    </a:lnTo>
                    <a:lnTo>
                      <a:pt x="7602972" y="7861881"/>
                    </a:lnTo>
                    <a:lnTo>
                      <a:pt x="7590272" y="7861881"/>
                    </a:lnTo>
                    <a:close/>
                    <a:moveTo>
                      <a:pt x="11385407" y="0"/>
                    </a:moveTo>
                    <a:lnTo>
                      <a:pt x="11398107" y="0"/>
                    </a:lnTo>
                    <a:lnTo>
                      <a:pt x="11398107" y="7861881"/>
                    </a:lnTo>
                    <a:lnTo>
                      <a:pt x="11385407" y="7861881"/>
                    </a:lnTo>
                    <a:close/>
                    <a:moveTo>
                      <a:pt x="15180543" y="0"/>
                    </a:moveTo>
                    <a:lnTo>
                      <a:pt x="15193243" y="0"/>
                    </a:lnTo>
                    <a:lnTo>
                      <a:pt x="15193243" y="7861881"/>
                    </a:lnTo>
                    <a:lnTo>
                      <a:pt x="15180543" y="7861881"/>
                    </a:lnTo>
                    <a:close/>
                  </a:path>
                </a:pathLst>
              </a:custGeom>
              <a:solidFill>
                <a:srgbClr val="000000">
                  <a:alpha val="24706"/>
                </a:srgbClr>
              </a:solidFill>
            </p:spPr>
          </p:sp>
        </p:grpSp>
        <p:sp>
          <p:nvSpPr>
            <p:cNvPr id="13" name="TextBox 13"/>
            <p:cNvSpPr txBox="1"/>
            <p:nvPr/>
          </p:nvSpPr>
          <p:spPr>
            <a:xfrm>
              <a:off x="1249835" y="6828221"/>
              <a:ext cx="155606" cy="408695"/>
            </a:xfrm>
            <a:prstGeom prst="rect">
              <a:avLst/>
            </a:prstGeom>
          </p:spPr>
          <p:txBody>
            <a:bodyPr lIns="0" tIns="0" rIns="0" bIns="0" rtlCol="0" anchor="t">
              <a:spAutoFit/>
            </a:bodyPr>
            <a:lstStyle/>
            <a:p>
              <a:pPr algn="ctr">
                <a:lnSpc>
                  <a:spcPts val="2607"/>
                </a:lnSpc>
              </a:pPr>
              <a:r>
                <a:rPr lang="en-US" sz="1862">
                  <a:solidFill>
                    <a:srgbClr val="000000"/>
                  </a:solidFill>
                  <a:latin typeface="Century Expanded Bold"/>
                </a:rPr>
                <a:t>0</a:t>
              </a:r>
            </a:p>
          </p:txBody>
        </p:sp>
        <p:sp>
          <p:nvSpPr>
            <p:cNvPr id="14" name="TextBox 14"/>
            <p:cNvSpPr txBox="1"/>
            <p:nvPr/>
          </p:nvSpPr>
          <p:spPr>
            <a:xfrm>
              <a:off x="3922898" y="6828221"/>
              <a:ext cx="700164" cy="408695"/>
            </a:xfrm>
            <a:prstGeom prst="rect">
              <a:avLst/>
            </a:prstGeom>
          </p:spPr>
          <p:txBody>
            <a:bodyPr lIns="0" tIns="0" rIns="0" bIns="0" rtlCol="0" anchor="t">
              <a:spAutoFit/>
            </a:bodyPr>
            <a:lstStyle/>
            <a:p>
              <a:pPr algn="ctr">
                <a:lnSpc>
                  <a:spcPts val="2607"/>
                </a:lnSpc>
              </a:pPr>
              <a:r>
                <a:rPr lang="en-US" sz="1862">
                  <a:solidFill>
                    <a:srgbClr val="000000"/>
                  </a:solidFill>
                  <a:latin typeface="Century Expanded Bold"/>
                </a:rPr>
                <a:t>1.000</a:t>
              </a:r>
            </a:p>
          </p:txBody>
        </p:sp>
        <p:sp>
          <p:nvSpPr>
            <p:cNvPr id="15" name="TextBox 15"/>
            <p:cNvSpPr txBox="1"/>
            <p:nvPr/>
          </p:nvSpPr>
          <p:spPr>
            <a:xfrm>
              <a:off x="6868240" y="6828221"/>
              <a:ext cx="700164" cy="408695"/>
            </a:xfrm>
            <a:prstGeom prst="rect">
              <a:avLst/>
            </a:prstGeom>
          </p:spPr>
          <p:txBody>
            <a:bodyPr lIns="0" tIns="0" rIns="0" bIns="0" rtlCol="0" anchor="t">
              <a:spAutoFit/>
            </a:bodyPr>
            <a:lstStyle/>
            <a:p>
              <a:pPr algn="ctr">
                <a:lnSpc>
                  <a:spcPts val="2607"/>
                </a:lnSpc>
              </a:pPr>
              <a:r>
                <a:rPr lang="en-US" sz="1862">
                  <a:solidFill>
                    <a:srgbClr val="000000"/>
                  </a:solidFill>
                  <a:latin typeface="Century Expanded Bold"/>
                </a:rPr>
                <a:t>2.000</a:t>
              </a:r>
            </a:p>
          </p:txBody>
        </p:sp>
        <p:sp>
          <p:nvSpPr>
            <p:cNvPr id="16" name="TextBox 16"/>
            <p:cNvSpPr txBox="1"/>
            <p:nvPr/>
          </p:nvSpPr>
          <p:spPr>
            <a:xfrm>
              <a:off x="9813582" y="6828221"/>
              <a:ext cx="700164" cy="408695"/>
            </a:xfrm>
            <a:prstGeom prst="rect">
              <a:avLst/>
            </a:prstGeom>
          </p:spPr>
          <p:txBody>
            <a:bodyPr lIns="0" tIns="0" rIns="0" bIns="0" rtlCol="0" anchor="t">
              <a:spAutoFit/>
            </a:bodyPr>
            <a:lstStyle/>
            <a:p>
              <a:pPr algn="ctr">
                <a:lnSpc>
                  <a:spcPts val="2607"/>
                </a:lnSpc>
              </a:pPr>
              <a:r>
                <a:rPr lang="en-US" sz="1862">
                  <a:solidFill>
                    <a:srgbClr val="000000"/>
                  </a:solidFill>
                  <a:latin typeface="Century Expanded Bold"/>
                </a:rPr>
                <a:t>3.000</a:t>
              </a:r>
            </a:p>
          </p:txBody>
        </p:sp>
        <p:sp>
          <p:nvSpPr>
            <p:cNvPr id="17" name="TextBox 17"/>
            <p:cNvSpPr txBox="1"/>
            <p:nvPr/>
          </p:nvSpPr>
          <p:spPr>
            <a:xfrm>
              <a:off x="12758923" y="6828221"/>
              <a:ext cx="700164" cy="408695"/>
            </a:xfrm>
            <a:prstGeom prst="rect">
              <a:avLst/>
            </a:prstGeom>
          </p:spPr>
          <p:txBody>
            <a:bodyPr lIns="0" tIns="0" rIns="0" bIns="0" rtlCol="0" anchor="t">
              <a:spAutoFit/>
            </a:bodyPr>
            <a:lstStyle/>
            <a:p>
              <a:pPr algn="ctr">
                <a:lnSpc>
                  <a:spcPts val="2607"/>
                </a:lnSpc>
              </a:pPr>
              <a:r>
                <a:rPr lang="en-US" sz="1862">
                  <a:solidFill>
                    <a:srgbClr val="000000"/>
                  </a:solidFill>
                  <a:latin typeface="Century Expanded Bold"/>
                </a:rPr>
                <a:t>4.000</a:t>
              </a:r>
            </a:p>
          </p:txBody>
        </p:sp>
        <p:sp>
          <p:nvSpPr>
            <p:cNvPr id="18" name="TextBox 18"/>
            <p:cNvSpPr txBox="1"/>
            <p:nvPr/>
          </p:nvSpPr>
          <p:spPr>
            <a:xfrm>
              <a:off x="0" y="1794714"/>
              <a:ext cx="1169938" cy="408695"/>
            </a:xfrm>
            <a:prstGeom prst="rect">
              <a:avLst/>
            </a:prstGeom>
          </p:spPr>
          <p:txBody>
            <a:bodyPr lIns="0" tIns="0" rIns="0" bIns="0" rtlCol="0" anchor="t">
              <a:spAutoFit/>
            </a:bodyPr>
            <a:lstStyle/>
            <a:p>
              <a:pPr algn="r">
                <a:lnSpc>
                  <a:spcPts val="2607"/>
                </a:lnSpc>
              </a:pPr>
              <a:r>
                <a:rPr lang="en-US" sz="1862">
                  <a:solidFill>
                    <a:srgbClr val="000000"/>
                  </a:solidFill>
                  <a:latin typeface="Century Expanded Bold"/>
                </a:rPr>
                <a:t>Female </a:t>
              </a:r>
            </a:p>
          </p:txBody>
        </p:sp>
        <p:sp>
          <p:nvSpPr>
            <p:cNvPr id="19" name="TextBox 19"/>
            <p:cNvSpPr txBox="1"/>
            <p:nvPr/>
          </p:nvSpPr>
          <p:spPr>
            <a:xfrm>
              <a:off x="355195" y="5074257"/>
              <a:ext cx="814743" cy="408695"/>
            </a:xfrm>
            <a:prstGeom prst="rect">
              <a:avLst/>
            </a:prstGeom>
          </p:spPr>
          <p:txBody>
            <a:bodyPr lIns="0" tIns="0" rIns="0" bIns="0" rtlCol="0" anchor="t">
              <a:spAutoFit/>
            </a:bodyPr>
            <a:lstStyle/>
            <a:p>
              <a:pPr algn="r">
                <a:lnSpc>
                  <a:spcPts val="2607"/>
                </a:lnSpc>
              </a:pPr>
              <a:r>
                <a:rPr lang="en-US" sz="1862">
                  <a:solidFill>
                    <a:srgbClr val="000000"/>
                  </a:solidFill>
                  <a:latin typeface="Century Expanded Bold"/>
                </a:rPr>
                <a:t>Male </a:t>
              </a:r>
            </a:p>
          </p:txBody>
        </p:sp>
        <p:grpSp>
          <p:nvGrpSpPr>
            <p:cNvPr id="20" name="Group 20"/>
            <p:cNvGrpSpPr>
              <a:grpSpLocks noChangeAspect="1"/>
            </p:cNvGrpSpPr>
            <p:nvPr/>
          </p:nvGrpSpPr>
          <p:grpSpPr>
            <a:xfrm>
              <a:off x="1327638" y="607146"/>
              <a:ext cx="9883605" cy="6101475"/>
              <a:chOff x="0" y="0"/>
              <a:chExt cx="12735235" cy="7861881"/>
            </a:xfrm>
          </p:grpSpPr>
          <p:sp>
            <p:nvSpPr>
              <p:cNvPr id="21" name="Freeform 21"/>
              <p:cNvSpPr/>
              <p:nvPr/>
            </p:nvSpPr>
            <p:spPr>
              <a:xfrm>
                <a:off x="0" y="0"/>
                <a:ext cx="12735236" cy="1805360"/>
              </a:xfrm>
              <a:custGeom>
                <a:avLst/>
                <a:gdLst/>
                <a:ahLst/>
                <a:cxnLst/>
                <a:rect l="l" t="t" r="r" b="b"/>
                <a:pathLst>
                  <a:path w="12735236" h="1805360">
                    <a:moveTo>
                      <a:pt x="0" y="0"/>
                    </a:moveTo>
                    <a:lnTo>
                      <a:pt x="12590807" y="0"/>
                    </a:lnTo>
                    <a:lnTo>
                      <a:pt x="12590807" y="0"/>
                    </a:lnTo>
                    <a:cubicBezTo>
                      <a:pt x="12629111" y="0"/>
                      <a:pt x="12665848" y="15216"/>
                      <a:pt x="12692934" y="42302"/>
                    </a:cubicBezTo>
                    <a:cubicBezTo>
                      <a:pt x="12720019" y="69388"/>
                      <a:pt x="12735236" y="106124"/>
                      <a:pt x="12735236" y="144429"/>
                    </a:cubicBezTo>
                    <a:lnTo>
                      <a:pt x="12735236" y="1660931"/>
                    </a:lnTo>
                    <a:cubicBezTo>
                      <a:pt x="12735236" y="1699236"/>
                      <a:pt x="12720019" y="1735972"/>
                      <a:pt x="12692934" y="1763058"/>
                    </a:cubicBezTo>
                    <a:cubicBezTo>
                      <a:pt x="12665848" y="1790143"/>
                      <a:pt x="12629111" y="1805360"/>
                      <a:pt x="12590807" y="1805360"/>
                    </a:cubicBezTo>
                    <a:lnTo>
                      <a:pt x="0" y="1805360"/>
                    </a:lnTo>
                    <a:close/>
                  </a:path>
                </a:pathLst>
              </a:custGeom>
              <a:solidFill>
                <a:srgbClr val="F5BA53"/>
              </a:solidFill>
            </p:spPr>
          </p:sp>
          <p:sp>
            <p:nvSpPr>
              <p:cNvPr id="22" name="Freeform 22"/>
              <p:cNvSpPr/>
              <p:nvPr/>
            </p:nvSpPr>
            <p:spPr>
              <a:xfrm>
                <a:off x="0" y="4225761"/>
                <a:ext cx="12473371" cy="1805360"/>
              </a:xfrm>
              <a:custGeom>
                <a:avLst/>
                <a:gdLst/>
                <a:ahLst/>
                <a:cxnLst/>
                <a:rect l="l" t="t" r="r" b="b"/>
                <a:pathLst>
                  <a:path w="12473371" h="1805360">
                    <a:moveTo>
                      <a:pt x="0" y="0"/>
                    </a:moveTo>
                    <a:lnTo>
                      <a:pt x="12328942" y="0"/>
                    </a:lnTo>
                    <a:cubicBezTo>
                      <a:pt x="12367247" y="0"/>
                      <a:pt x="12403983" y="15217"/>
                      <a:pt x="12431069" y="42302"/>
                    </a:cubicBezTo>
                    <a:cubicBezTo>
                      <a:pt x="12458154" y="69388"/>
                      <a:pt x="12473371" y="106124"/>
                      <a:pt x="12473371" y="144429"/>
                    </a:cubicBezTo>
                    <a:lnTo>
                      <a:pt x="12473371" y="1660932"/>
                    </a:lnTo>
                    <a:cubicBezTo>
                      <a:pt x="12473371" y="1699237"/>
                      <a:pt x="12458154" y="1735973"/>
                      <a:pt x="12431069" y="1763058"/>
                    </a:cubicBezTo>
                    <a:cubicBezTo>
                      <a:pt x="12403983" y="1790144"/>
                      <a:pt x="12367247" y="1805360"/>
                      <a:pt x="12328942" y="1805360"/>
                    </a:cubicBezTo>
                    <a:lnTo>
                      <a:pt x="0" y="1805360"/>
                    </a:lnTo>
                    <a:close/>
                  </a:path>
                </a:pathLst>
              </a:custGeom>
              <a:solidFill>
                <a:srgbClr val="F5BA53"/>
              </a:solidFill>
            </p:spPr>
          </p:sp>
          <p:sp>
            <p:nvSpPr>
              <p:cNvPr id="23" name="Freeform 23"/>
              <p:cNvSpPr/>
              <p:nvPr/>
            </p:nvSpPr>
            <p:spPr>
              <a:xfrm>
                <a:off x="0" y="1830760"/>
                <a:ext cx="8323087" cy="1805360"/>
              </a:xfrm>
              <a:custGeom>
                <a:avLst/>
                <a:gdLst/>
                <a:ahLst/>
                <a:cxnLst/>
                <a:rect l="l" t="t" r="r" b="b"/>
                <a:pathLst>
                  <a:path w="8323087" h="1805360">
                    <a:moveTo>
                      <a:pt x="0" y="0"/>
                    </a:moveTo>
                    <a:lnTo>
                      <a:pt x="8178659" y="0"/>
                    </a:lnTo>
                    <a:cubicBezTo>
                      <a:pt x="8258425" y="0"/>
                      <a:pt x="8323087" y="64663"/>
                      <a:pt x="8323087" y="144429"/>
                    </a:cubicBezTo>
                    <a:lnTo>
                      <a:pt x="8323087" y="1660931"/>
                    </a:lnTo>
                    <a:cubicBezTo>
                      <a:pt x="8323087" y="1740697"/>
                      <a:pt x="8258425" y="1805360"/>
                      <a:pt x="8178659" y="1805360"/>
                    </a:cubicBezTo>
                    <a:lnTo>
                      <a:pt x="0" y="1805360"/>
                    </a:lnTo>
                    <a:close/>
                  </a:path>
                </a:pathLst>
              </a:custGeom>
              <a:solidFill>
                <a:srgbClr val="C5B0D5"/>
              </a:solidFill>
            </p:spPr>
          </p:sp>
          <p:sp>
            <p:nvSpPr>
              <p:cNvPr id="24" name="Freeform 24"/>
              <p:cNvSpPr/>
              <p:nvPr/>
            </p:nvSpPr>
            <p:spPr>
              <a:xfrm>
                <a:off x="0" y="6056521"/>
                <a:ext cx="8235842" cy="1805360"/>
              </a:xfrm>
              <a:custGeom>
                <a:avLst/>
                <a:gdLst/>
                <a:ahLst/>
                <a:cxnLst/>
                <a:rect l="l" t="t" r="r" b="b"/>
                <a:pathLst>
                  <a:path w="8235842" h="1805360">
                    <a:moveTo>
                      <a:pt x="0" y="0"/>
                    </a:moveTo>
                    <a:lnTo>
                      <a:pt x="8091414" y="0"/>
                    </a:lnTo>
                    <a:cubicBezTo>
                      <a:pt x="8171180" y="1"/>
                      <a:pt x="8235842" y="64664"/>
                      <a:pt x="8235842" y="144429"/>
                    </a:cubicBezTo>
                    <a:lnTo>
                      <a:pt x="8235842" y="1660931"/>
                    </a:lnTo>
                    <a:cubicBezTo>
                      <a:pt x="8235842" y="1740697"/>
                      <a:pt x="8171180" y="1805360"/>
                      <a:pt x="8091414" y="1805360"/>
                    </a:cubicBezTo>
                    <a:lnTo>
                      <a:pt x="0" y="1805360"/>
                    </a:lnTo>
                    <a:close/>
                  </a:path>
                </a:pathLst>
              </a:custGeom>
              <a:solidFill>
                <a:srgbClr val="C5B0D5"/>
              </a:solidFill>
            </p:spPr>
          </p:sp>
        </p:grpSp>
      </p:grpSp>
      <p:grpSp>
        <p:nvGrpSpPr>
          <p:cNvPr id="25" name="Group 25"/>
          <p:cNvGrpSpPr/>
          <p:nvPr/>
        </p:nvGrpSpPr>
        <p:grpSpPr>
          <a:xfrm>
            <a:off x="9481887" y="3159042"/>
            <a:ext cx="8215428" cy="2416998"/>
            <a:chOff x="0" y="0"/>
            <a:chExt cx="10953904" cy="4372138"/>
          </a:xfrm>
        </p:grpSpPr>
        <p:sp>
          <p:nvSpPr>
            <p:cNvPr id="26" name="AutoShape 26"/>
            <p:cNvSpPr/>
            <p:nvPr/>
          </p:nvSpPr>
          <p:spPr>
            <a:xfrm>
              <a:off x="0" y="0"/>
              <a:ext cx="10953904" cy="4372138"/>
            </a:xfrm>
            <a:prstGeom prst="rect">
              <a:avLst/>
            </a:prstGeom>
            <a:solidFill>
              <a:srgbClr val="EDEDED"/>
            </a:solidFill>
          </p:spPr>
        </p:sp>
        <p:sp>
          <p:nvSpPr>
            <p:cNvPr id="27" name="TextBox 27"/>
            <p:cNvSpPr txBox="1"/>
            <p:nvPr/>
          </p:nvSpPr>
          <p:spPr>
            <a:xfrm>
              <a:off x="460615" y="502684"/>
              <a:ext cx="10032675" cy="2276606"/>
            </a:xfrm>
            <a:prstGeom prst="rect">
              <a:avLst/>
            </a:prstGeom>
          </p:spPr>
          <p:txBody>
            <a:bodyPr lIns="0" tIns="0" rIns="0" bIns="0" rtlCol="0" anchor="t">
              <a:spAutoFit/>
            </a:bodyPr>
            <a:lstStyle/>
            <a:p>
              <a:pPr>
                <a:lnSpc>
                  <a:spcPts val="3359"/>
                </a:lnSpc>
              </a:pPr>
              <a:r>
                <a:rPr lang="en-US" sz="2400" spc="2" dirty="0">
                  <a:solidFill>
                    <a:srgbClr val="3B435F"/>
                  </a:solidFill>
                  <a:latin typeface="Century Expanded Bold"/>
                </a:rPr>
                <a:t>Insight: </a:t>
              </a:r>
            </a:p>
            <a:p>
              <a:pPr>
                <a:lnSpc>
                  <a:spcPts val="3359"/>
                </a:lnSpc>
              </a:pPr>
              <a:r>
                <a:rPr lang="en-US" sz="2400" spc="2" dirty="0">
                  <a:solidFill>
                    <a:srgbClr val="3B435F"/>
                  </a:solidFill>
                  <a:latin typeface="Century Expanded"/>
                </a:rPr>
                <a:t>There is no significant percentage difference in customer satisfaction between genders. Both females and males experience high levels of dissatisfaction.</a:t>
              </a:r>
            </a:p>
          </p:txBody>
        </p:sp>
      </p:grpSp>
      <p:sp>
        <p:nvSpPr>
          <p:cNvPr id="28" name="Freeform 28"/>
          <p:cNvSpPr/>
          <p:nvPr/>
        </p:nvSpPr>
        <p:spPr>
          <a:xfrm>
            <a:off x="13047464" y="-248237"/>
            <a:ext cx="5587787" cy="2875171"/>
          </a:xfrm>
          <a:custGeom>
            <a:avLst/>
            <a:gdLst/>
            <a:ahLst/>
            <a:cxnLst/>
            <a:rect l="l" t="t" r="r" b="b"/>
            <a:pathLst>
              <a:path w="5587787" h="2875171">
                <a:moveTo>
                  <a:pt x="0" y="0"/>
                </a:moveTo>
                <a:lnTo>
                  <a:pt x="5587787" y="0"/>
                </a:lnTo>
                <a:lnTo>
                  <a:pt x="5587787" y="2875171"/>
                </a:lnTo>
                <a:lnTo>
                  <a:pt x="0" y="28751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a:off x="15041764" y="306697"/>
            <a:ext cx="2030113" cy="553667"/>
          </a:xfrm>
          <a:custGeom>
            <a:avLst/>
            <a:gdLst/>
            <a:ahLst/>
            <a:cxnLst/>
            <a:rect l="l" t="t" r="r" b="b"/>
            <a:pathLst>
              <a:path w="2030113" h="553667">
                <a:moveTo>
                  <a:pt x="0" y="0"/>
                </a:moveTo>
                <a:lnTo>
                  <a:pt x="2030113" y="0"/>
                </a:lnTo>
                <a:lnTo>
                  <a:pt x="2030113" y="553667"/>
                </a:lnTo>
                <a:lnTo>
                  <a:pt x="0" y="55366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TextBox 30"/>
          <p:cNvSpPr txBox="1"/>
          <p:nvPr/>
        </p:nvSpPr>
        <p:spPr>
          <a:xfrm>
            <a:off x="2789438" y="1514375"/>
            <a:ext cx="10800162" cy="514985"/>
          </a:xfrm>
          <a:prstGeom prst="rect">
            <a:avLst/>
          </a:prstGeom>
        </p:spPr>
        <p:txBody>
          <a:bodyPr lIns="0" tIns="0" rIns="0" bIns="0" rtlCol="0" anchor="t">
            <a:spAutoFit/>
          </a:bodyPr>
          <a:lstStyle/>
          <a:p>
            <a:pPr algn="ctr">
              <a:lnSpc>
                <a:spcPts val="3879"/>
              </a:lnSpc>
            </a:pPr>
            <a:r>
              <a:rPr lang="en-US" sz="3999" dirty="0">
                <a:solidFill>
                  <a:srgbClr val="000000"/>
                </a:solidFill>
                <a:effectLst>
                  <a:outerShdw blurRad="60007" dist="310007" dir="7680000" sy="30000" kx="1300200" algn="ctr" rotWithShape="0">
                    <a:prstClr val="black">
                      <a:alpha val="32000"/>
                    </a:prstClr>
                  </a:outerShdw>
                </a:effectLst>
                <a:latin typeface="Century Expanded Bold"/>
              </a:rPr>
              <a:t>Consumer Satisfaction Based on Gender</a:t>
            </a:r>
          </a:p>
        </p:txBody>
      </p:sp>
      <p:sp>
        <p:nvSpPr>
          <p:cNvPr id="31" name="Freeform 31"/>
          <p:cNvSpPr/>
          <p:nvPr/>
        </p:nvSpPr>
        <p:spPr>
          <a:xfrm>
            <a:off x="15769337" y="7221774"/>
            <a:ext cx="1927978" cy="2190884"/>
          </a:xfrm>
          <a:custGeom>
            <a:avLst/>
            <a:gdLst/>
            <a:ahLst/>
            <a:cxnLst/>
            <a:rect l="l" t="t" r="r" b="b"/>
            <a:pathLst>
              <a:path w="1927978" h="2190884">
                <a:moveTo>
                  <a:pt x="0" y="0"/>
                </a:moveTo>
                <a:lnTo>
                  <a:pt x="1927978" y="0"/>
                </a:lnTo>
                <a:lnTo>
                  <a:pt x="1927978" y="2190884"/>
                </a:lnTo>
                <a:lnTo>
                  <a:pt x="0" y="21908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Freeform 32"/>
          <p:cNvSpPr/>
          <p:nvPr/>
        </p:nvSpPr>
        <p:spPr>
          <a:xfrm>
            <a:off x="14935826" y="8130263"/>
            <a:ext cx="1667022" cy="1894343"/>
          </a:xfrm>
          <a:custGeom>
            <a:avLst/>
            <a:gdLst/>
            <a:ahLst/>
            <a:cxnLst/>
            <a:rect l="l" t="t" r="r" b="b"/>
            <a:pathLst>
              <a:path w="1667022" h="1894343">
                <a:moveTo>
                  <a:pt x="0" y="0"/>
                </a:moveTo>
                <a:lnTo>
                  <a:pt x="1667022" y="0"/>
                </a:lnTo>
                <a:lnTo>
                  <a:pt x="1667022" y="1894343"/>
                </a:lnTo>
                <a:lnTo>
                  <a:pt x="0" y="18943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3" name="Freeform 33"/>
          <p:cNvSpPr/>
          <p:nvPr/>
        </p:nvSpPr>
        <p:spPr>
          <a:xfrm>
            <a:off x="16305802" y="8317216"/>
            <a:ext cx="1906995" cy="1764838"/>
          </a:xfrm>
          <a:custGeom>
            <a:avLst/>
            <a:gdLst/>
            <a:ahLst/>
            <a:cxnLst/>
            <a:rect l="l" t="t" r="r" b="b"/>
            <a:pathLst>
              <a:path w="1906995" h="1764838">
                <a:moveTo>
                  <a:pt x="0" y="0"/>
                </a:moveTo>
                <a:lnTo>
                  <a:pt x="1906996" y="0"/>
                </a:lnTo>
                <a:lnTo>
                  <a:pt x="1906996" y="1764838"/>
                </a:lnTo>
                <a:lnTo>
                  <a:pt x="0" y="176483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5" name="TextBox 34">
            <a:extLst>
              <a:ext uri="{FF2B5EF4-FFF2-40B4-BE49-F238E27FC236}">
                <a16:creationId xmlns:a16="http://schemas.microsoft.com/office/drawing/2014/main" id="{34E4AC8A-5A02-4AC6-80F2-91C6A8F2CC62}"/>
              </a:ext>
            </a:extLst>
          </p:cNvPr>
          <p:cNvSpPr txBox="1"/>
          <p:nvPr/>
        </p:nvSpPr>
        <p:spPr>
          <a:xfrm>
            <a:off x="4330209" y="4475040"/>
            <a:ext cx="2252159" cy="461665"/>
          </a:xfrm>
          <a:prstGeom prst="rect">
            <a:avLst/>
          </a:prstGeom>
          <a:noFill/>
        </p:spPr>
        <p:txBody>
          <a:bodyPr wrap="square">
            <a:spAutoFit/>
          </a:bodyPr>
          <a:lstStyle/>
          <a:p>
            <a:r>
              <a:rPr lang="en-US" sz="2400" b="0" dirty="0">
                <a:latin typeface="Century Expanded" panose="020B0604020202020204" charset="0"/>
              </a:rPr>
              <a:t>2.191 (19,92%)</a:t>
            </a:r>
            <a:endParaRPr lang="en-ID" sz="2400" dirty="0">
              <a:latin typeface="Century Expanded" panose="020B0604020202020204" charset="0"/>
            </a:endParaRPr>
          </a:p>
        </p:txBody>
      </p:sp>
      <p:sp>
        <p:nvSpPr>
          <p:cNvPr id="37" name="TextBox 36">
            <a:extLst>
              <a:ext uri="{FF2B5EF4-FFF2-40B4-BE49-F238E27FC236}">
                <a16:creationId xmlns:a16="http://schemas.microsoft.com/office/drawing/2014/main" id="{0DEAB2B7-8D7D-4980-9491-3C99839F073D}"/>
              </a:ext>
            </a:extLst>
          </p:cNvPr>
          <p:cNvSpPr txBox="1"/>
          <p:nvPr/>
        </p:nvSpPr>
        <p:spPr>
          <a:xfrm>
            <a:off x="7047651" y="3410966"/>
            <a:ext cx="2372941" cy="461665"/>
          </a:xfrm>
          <a:prstGeom prst="rect">
            <a:avLst/>
          </a:prstGeom>
          <a:noFill/>
        </p:spPr>
        <p:txBody>
          <a:bodyPr wrap="square">
            <a:spAutoFit/>
          </a:bodyPr>
          <a:lstStyle/>
          <a:p>
            <a:r>
              <a:rPr lang="en-US" sz="2400" b="0" dirty="0">
                <a:latin typeface="Century Expanded" panose="020B0604020202020204" charset="0"/>
              </a:rPr>
              <a:t>3.354 (30,49%)</a:t>
            </a:r>
            <a:endParaRPr lang="en-ID" sz="2400" dirty="0"/>
          </a:p>
        </p:txBody>
      </p:sp>
      <p:sp>
        <p:nvSpPr>
          <p:cNvPr id="39" name="TextBox 38">
            <a:extLst>
              <a:ext uri="{FF2B5EF4-FFF2-40B4-BE49-F238E27FC236}">
                <a16:creationId xmlns:a16="http://schemas.microsoft.com/office/drawing/2014/main" id="{E639D864-9C3F-413E-BCB1-11DCB6ACC461}"/>
              </a:ext>
            </a:extLst>
          </p:cNvPr>
          <p:cNvSpPr txBox="1"/>
          <p:nvPr/>
        </p:nvSpPr>
        <p:spPr>
          <a:xfrm>
            <a:off x="4299344" y="6965183"/>
            <a:ext cx="2283024" cy="461665"/>
          </a:xfrm>
          <a:prstGeom prst="rect">
            <a:avLst/>
          </a:prstGeom>
          <a:noFill/>
        </p:spPr>
        <p:txBody>
          <a:bodyPr wrap="square">
            <a:spAutoFit/>
          </a:bodyPr>
          <a:lstStyle/>
          <a:p>
            <a:r>
              <a:rPr lang="en-US" sz="2400" b="0" dirty="0">
                <a:latin typeface="Century Expanded" panose="020B0604020202020204" charset="0"/>
              </a:rPr>
              <a:t>2.169 (19,72%)</a:t>
            </a:r>
          </a:p>
        </p:txBody>
      </p:sp>
      <p:sp>
        <p:nvSpPr>
          <p:cNvPr id="41" name="TextBox 40">
            <a:extLst>
              <a:ext uri="{FF2B5EF4-FFF2-40B4-BE49-F238E27FC236}">
                <a16:creationId xmlns:a16="http://schemas.microsoft.com/office/drawing/2014/main" id="{C92ED2B4-CC62-4E04-97CD-6452889B1B76}"/>
              </a:ext>
            </a:extLst>
          </p:cNvPr>
          <p:cNvSpPr txBox="1"/>
          <p:nvPr/>
        </p:nvSpPr>
        <p:spPr>
          <a:xfrm>
            <a:off x="6871347" y="5794581"/>
            <a:ext cx="2488569" cy="461665"/>
          </a:xfrm>
          <a:prstGeom prst="rect">
            <a:avLst/>
          </a:prstGeom>
          <a:noFill/>
        </p:spPr>
        <p:txBody>
          <a:bodyPr wrap="square">
            <a:spAutoFit/>
          </a:bodyPr>
          <a:lstStyle/>
          <a:p>
            <a:r>
              <a:rPr lang="en-US" sz="2400" b="0" dirty="0">
                <a:latin typeface="Century Expanded" panose="020B0604020202020204" charset="0"/>
              </a:rPr>
              <a:t>3.285 (29,87%)</a:t>
            </a:r>
            <a:endParaRPr lang="en-ID"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1313</Words>
  <Application>Microsoft Office PowerPoint</Application>
  <PresentationFormat>Custom</PresentationFormat>
  <Paragraphs>271</Paragraphs>
  <Slides>21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Century</vt:lpstr>
      <vt:lpstr>Söhne</vt:lpstr>
      <vt:lpstr>Poppins</vt:lpstr>
      <vt:lpstr>Calibri</vt:lpstr>
      <vt:lpstr>Poetsen</vt:lpstr>
      <vt:lpstr>Century Expanded Bold</vt:lpstr>
      <vt:lpstr>Asap Condensed Bold</vt:lpstr>
      <vt:lpstr>Arial</vt:lpstr>
      <vt:lpstr>Century Expanded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dc:title>
  <cp:lastModifiedBy>ACER VERO</cp:lastModifiedBy>
  <cp:revision>7</cp:revision>
  <dcterms:created xsi:type="dcterms:W3CDTF">2006-08-16T00:00:00Z</dcterms:created>
  <dcterms:modified xsi:type="dcterms:W3CDTF">2023-08-13T16:42:15Z</dcterms:modified>
  <dc:identifier>DAFox0Pvu5M</dc:identifier>
</cp:coreProperties>
</file>